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9" r:id="rId4"/>
  </p:sldMasterIdLst>
  <p:notesMasterIdLst>
    <p:notesMasterId r:id="rId61"/>
  </p:notesMasterIdLst>
  <p:handoutMasterIdLst>
    <p:handoutMasterId r:id="rId62"/>
  </p:handoutMasterIdLst>
  <p:sldIdLst>
    <p:sldId id="256" r:id="rId5"/>
    <p:sldId id="1110" r:id="rId6"/>
    <p:sldId id="257" r:id="rId7"/>
    <p:sldId id="1096" r:id="rId8"/>
    <p:sldId id="260" r:id="rId9"/>
    <p:sldId id="1090" r:id="rId10"/>
    <p:sldId id="261" r:id="rId11"/>
    <p:sldId id="1119" r:id="rId12"/>
    <p:sldId id="1121" r:id="rId13"/>
    <p:sldId id="1114" r:id="rId14"/>
    <p:sldId id="1105" r:id="rId15"/>
    <p:sldId id="1097" r:id="rId16"/>
    <p:sldId id="1122" r:id="rId17"/>
    <p:sldId id="1123" r:id="rId18"/>
    <p:sldId id="875" r:id="rId19"/>
    <p:sldId id="879" r:id="rId20"/>
    <p:sldId id="1089" r:id="rId21"/>
    <p:sldId id="1091" r:id="rId22"/>
    <p:sldId id="1106" r:id="rId23"/>
    <p:sldId id="877" r:id="rId24"/>
    <p:sldId id="1107" r:id="rId25"/>
    <p:sldId id="1108" r:id="rId26"/>
    <p:sldId id="1125" r:id="rId27"/>
    <p:sldId id="1126" r:id="rId28"/>
    <p:sldId id="1127" r:id="rId29"/>
    <p:sldId id="1120" r:id="rId30"/>
    <p:sldId id="262" r:id="rId31"/>
    <p:sldId id="883" r:id="rId32"/>
    <p:sldId id="881" r:id="rId33"/>
    <p:sldId id="882" r:id="rId34"/>
    <p:sldId id="1112" r:id="rId35"/>
    <p:sldId id="1128" r:id="rId36"/>
    <p:sldId id="1113" r:id="rId37"/>
    <p:sldId id="1116" r:id="rId38"/>
    <p:sldId id="1095" r:id="rId39"/>
    <p:sldId id="1118" r:id="rId40"/>
    <p:sldId id="884" r:id="rId41"/>
    <p:sldId id="1100" r:id="rId42"/>
    <p:sldId id="1101" r:id="rId43"/>
    <p:sldId id="1102" r:id="rId44"/>
    <p:sldId id="1103" r:id="rId45"/>
    <p:sldId id="1104" r:id="rId46"/>
    <p:sldId id="1109" r:id="rId47"/>
    <p:sldId id="888" r:id="rId48"/>
    <p:sldId id="886" r:id="rId49"/>
    <p:sldId id="1072" r:id="rId50"/>
    <p:sldId id="1073" r:id="rId51"/>
    <p:sldId id="1074" r:id="rId52"/>
    <p:sldId id="1075" r:id="rId53"/>
    <p:sldId id="1076" r:id="rId54"/>
    <p:sldId id="1077" r:id="rId55"/>
    <p:sldId id="1078" r:id="rId56"/>
    <p:sldId id="1079" r:id="rId57"/>
    <p:sldId id="1080" r:id="rId58"/>
    <p:sldId id="1117" r:id="rId59"/>
    <p:sldId id="1082" r:id="rId6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C97C6D-8E33-43A3-85EF-A6862136204B}" v="2" dt="2024-12-08T00:43:46.43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947" autoAdjust="0"/>
  </p:normalViewPr>
  <p:slideViewPr>
    <p:cSldViewPr snapToGrid="0">
      <p:cViewPr varScale="1">
        <p:scale>
          <a:sx n="74" d="100"/>
          <a:sy n="74" d="100"/>
        </p:scale>
        <p:origin x="149" y="67"/>
      </p:cViewPr>
      <p:guideLst/>
    </p:cSldViewPr>
  </p:slideViewPr>
  <p:notesTextViewPr>
    <p:cViewPr>
      <p:scale>
        <a:sx n="3" d="2"/>
        <a:sy n="3" d="2"/>
      </p:scale>
      <p:origin x="0" y="0"/>
    </p:cViewPr>
  </p:notesTextViewPr>
  <p:notesViewPr>
    <p:cSldViewPr snapToGrid="0">
      <p:cViewPr varScale="1">
        <p:scale>
          <a:sx n="81" d="100"/>
          <a:sy n="81" d="100"/>
        </p:scale>
        <p:origin x="3894" y="10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B02F7D1-2D93-E96E-D4D6-A09997438B5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DFD3AE4-5087-1B17-49B4-FE1A0930C5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21C457B-B18A-4D4B-8E71-5003344E908A}" type="datetimeFigureOut">
              <a:rPr lang="en-US" smtClean="0"/>
              <a:t>1/17/2025</a:t>
            </a:fld>
            <a:endParaRPr lang="en-US"/>
          </a:p>
        </p:txBody>
      </p:sp>
      <p:sp>
        <p:nvSpPr>
          <p:cNvPr id="4" name="Footer Placeholder 3">
            <a:extLst>
              <a:ext uri="{FF2B5EF4-FFF2-40B4-BE49-F238E27FC236}">
                <a16:creationId xmlns:a16="http://schemas.microsoft.com/office/drawing/2014/main" id="{FDEF3E0B-5A28-B0D2-79C5-ABF83429610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4C559550-B053-31EF-0E11-A745CDA8A0C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CDA186A-F708-49CD-A696-32B1B285BCB8}" type="slidenum">
              <a:rPr lang="en-US" smtClean="0"/>
              <a:t>‹#›</a:t>
            </a:fld>
            <a:endParaRPr lang="en-US"/>
          </a:p>
        </p:txBody>
      </p:sp>
    </p:spTree>
    <p:extLst>
      <p:ext uri="{BB962C8B-B14F-4D97-AF65-F5344CB8AC3E}">
        <p14:creationId xmlns:p14="http://schemas.microsoft.com/office/powerpoint/2010/main" val="288214656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9CB8F9-8429-4F8C-907E-21A1A4E23B7F}" type="datetimeFigureOut">
              <a:rPr lang="en-US" smtClean="0"/>
              <a:t>1/17/2025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9E95FE-5BA5-463D-9735-CA5EB1EE3AD5}" type="slidenum">
              <a:rPr lang="en-US" smtClean="0"/>
              <a:t>‹#›</a:t>
            </a:fld>
            <a:endParaRPr lang="en-US"/>
          </a:p>
        </p:txBody>
      </p:sp>
    </p:spTree>
    <p:extLst>
      <p:ext uri="{BB962C8B-B14F-4D97-AF65-F5344CB8AC3E}">
        <p14:creationId xmlns:p14="http://schemas.microsoft.com/office/powerpoint/2010/main" val="3209443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09E95FE-5BA5-463D-9735-CA5EB1EE3AD5}" type="slidenum">
              <a:rPr lang="en-US" smtClean="0"/>
              <a:t>56</a:t>
            </a:fld>
            <a:endParaRPr lang="en-US"/>
          </a:p>
        </p:txBody>
      </p:sp>
    </p:spTree>
    <p:extLst>
      <p:ext uri="{BB962C8B-B14F-4D97-AF65-F5344CB8AC3E}">
        <p14:creationId xmlns:p14="http://schemas.microsoft.com/office/powerpoint/2010/main" val="17004073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240314"/>
            <a:ext cx="9144000" cy="2387600"/>
          </a:xfrm>
        </p:spPr>
        <p:txBody>
          <a:bodyPr anchor="ctr">
            <a:noAutofit/>
          </a:bodyPr>
          <a:lstStyle>
            <a:lvl1pPr algn="ctr">
              <a:defRPr sz="4400">
                <a:latin typeface="Aptos Display" panose="020B0004020202020204" pitchFamily="34" charset="0"/>
              </a:defRPr>
            </a:lvl1pPr>
          </a:lstStyle>
          <a:p>
            <a:endParaRPr lang="en-US" dirty="0"/>
          </a:p>
        </p:txBody>
      </p:sp>
      <p:sp>
        <p:nvSpPr>
          <p:cNvPr id="3" name="Subtitle 2"/>
          <p:cNvSpPr>
            <a:spLocks noGrp="1"/>
          </p:cNvSpPr>
          <p:nvPr>
            <p:ph type="subTitle" idx="1"/>
          </p:nvPr>
        </p:nvSpPr>
        <p:spPr>
          <a:xfrm>
            <a:off x="1524000" y="3807994"/>
            <a:ext cx="9144000" cy="1083084"/>
          </a:xfrm>
        </p:spPr>
        <p:txBody>
          <a:bodyPr anchor="ctr"/>
          <a:lstStyle>
            <a:lvl1pPr marL="0" indent="0" algn="ctr">
              <a:buNone/>
              <a:defRPr sz="2400">
                <a:latin typeface="Aptos Serif" panose="02020604070405020304" pitchFamily="18" charset="0"/>
                <a:cs typeface="Aptos Serif" panose="0202060407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US" dirty="0"/>
          </a:p>
        </p:txBody>
      </p:sp>
      <p:sp>
        <p:nvSpPr>
          <p:cNvPr id="6" name="Slide Number Placeholder 5"/>
          <p:cNvSpPr>
            <a:spLocks noGrp="1"/>
          </p:cNvSpPr>
          <p:nvPr>
            <p:ph type="sldNum" sz="quarter" idx="12"/>
          </p:nvPr>
        </p:nvSpPr>
        <p:spPr>
          <a:xfrm>
            <a:off x="4724400" y="6328069"/>
            <a:ext cx="2743200" cy="365125"/>
          </a:xfrm>
        </p:spPr>
        <p:txBody>
          <a:bodyPr/>
          <a:lstStyle/>
          <a:p>
            <a:fld id="{E53128C0-3212-446F-AC1C-14CF8CDF1D6C}" type="slidenum">
              <a:rPr lang="en-US" smtClean="0"/>
              <a:t>‹#›</a:t>
            </a:fld>
            <a:endParaRPr lang="en-US"/>
          </a:p>
        </p:txBody>
      </p:sp>
      <p:sp>
        <p:nvSpPr>
          <p:cNvPr id="7" name="Subtitle 2">
            <a:extLst>
              <a:ext uri="{FF2B5EF4-FFF2-40B4-BE49-F238E27FC236}">
                <a16:creationId xmlns:a16="http://schemas.microsoft.com/office/drawing/2014/main" id="{94F6A5BA-9E0C-F6BD-93A4-500149BA3002}"/>
              </a:ext>
            </a:extLst>
          </p:cNvPr>
          <p:cNvSpPr txBox="1">
            <a:spLocks/>
          </p:cNvSpPr>
          <p:nvPr userDrawn="1"/>
        </p:nvSpPr>
        <p:spPr>
          <a:xfrm>
            <a:off x="1524000" y="5009047"/>
            <a:ext cx="9144000" cy="1083084"/>
          </a:xfrm>
          <a:prstGeom prst="rect">
            <a:avLst/>
          </a:prstGeom>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Aptos Serif" panose="02020604070405020304" pitchFamily="18" charset="0"/>
                <a:ea typeface="+mn-ea"/>
                <a:cs typeface="Aptos Serif" panose="02020604070405020304" pitchFamily="18"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US" sz="1600" dirty="0"/>
          </a:p>
        </p:txBody>
      </p:sp>
    </p:spTree>
    <p:extLst>
      <p:ext uri="{BB962C8B-B14F-4D97-AF65-F5344CB8AC3E}">
        <p14:creationId xmlns:p14="http://schemas.microsoft.com/office/powerpoint/2010/main" val="616892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659EAF51-C34F-4B22-B71F-E7C30EB67586}" type="datetime1">
              <a:rPr lang="en-US" smtClean="0"/>
              <a:t>1/17/2025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E53128C0-3212-446F-AC1C-14CF8CDF1D6C}" type="slidenum">
              <a:rPr lang="en-US" smtClean="0"/>
              <a:t>‹#›</a:t>
            </a:fld>
            <a:endParaRPr lang="en-US"/>
          </a:p>
        </p:txBody>
      </p:sp>
    </p:spTree>
    <p:extLst>
      <p:ext uri="{BB962C8B-B14F-4D97-AF65-F5344CB8AC3E}">
        <p14:creationId xmlns:p14="http://schemas.microsoft.com/office/powerpoint/2010/main" val="41863776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p:cNvSpPr>
            <a:spLocks noGrp="1"/>
          </p:cNvSpPr>
          <p:nvPr>
            <p:ph type="sldNum" sz="quarter" idx="12"/>
          </p:nvPr>
        </p:nvSpPr>
        <p:spPr/>
        <p:txBody>
          <a:bodyPr/>
          <a:lstStyle/>
          <a:p>
            <a:fld id="{E53128C0-3212-446F-AC1C-14CF8CDF1D6C}" type="slidenum">
              <a:rPr lang="en-US" smtClean="0"/>
              <a:t>‹#›</a:t>
            </a:fld>
            <a:endParaRPr lang="en-US"/>
          </a:p>
        </p:txBody>
      </p:sp>
    </p:spTree>
    <p:extLst>
      <p:ext uri="{BB962C8B-B14F-4D97-AF65-F5344CB8AC3E}">
        <p14:creationId xmlns:p14="http://schemas.microsoft.com/office/powerpoint/2010/main" val="2315644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 Only">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E53128C0-3212-446F-AC1C-14CF8CDF1D6C}" type="slidenum">
              <a:rPr lang="en-US" smtClean="0"/>
              <a:t>‹#›</a:t>
            </a:fld>
            <a:endParaRPr lang="en-US"/>
          </a:p>
        </p:txBody>
      </p:sp>
    </p:spTree>
    <p:extLst>
      <p:ext uri="{BB962C8B-B14F-4D97-AF65-F5344CB8AC3E}">
        <p14:creationId xmlns:p14="http://schemas.microsoft.com/office/powerpoint/2010/main" val="13792774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0255" y="365125"/>
            <a:ext cx="11906053" cy="690677"/>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602557"/>
            <a:ext cx="10515600" cy="457440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4"/>
          </p:nvPr>
        </p:nvSpPr>
        <p:spPr>
          <a:xfrm>
            <a:off x="4724400" y="6403484"/>
            <a:ext cx="27432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fld id="{E53128C0-3212-446F-AC1C-14CF8CDF1D6C}" type="slidenum">
              <a:rPr lang="en-US" smtClean="0"/>
              <a:pPr/>
              <a:t>‹#›</a:t>
            </a:fld>
            <a:endParaRPr lang="en-US"/>
          </a:p>
        </p:txBody>
      </p:sp>
      <p:cxnSp>
        <p:nvCxnSpPr>
          <p:cNvPr id="8" name="Straight Connector 7">
            <a:extLst>
              <a:ext uri="{FF2B5EF4-FFF2-40B4-BE49-F238E27FC236}">
                <a16:creationId xmlns:a16="http://schemas.microsoft.com/office/drawing/2014/main" id="{74AA2C00-FF5A-FFA7-26EE-9C46B5477296}"/>
              </a:ext>
            </a:extLst>
          </p:cNvPr>
          <p:cNvCxnSpPr/>
          <p:nvPr userDrawn="1"/>
        </p:nvCxnSpPr>
        <p:spPr>
          <a:xfrm>
            <a:off x="160255" y="1197204"/>
            <a:ext cx="11906053" cy="0"/>
          </a:xfrm>
          <a:prstGeom prst="line">
            <a:avLst/>
          </a:prstGeom>
        </p:spPr>
        <p:style>
          <a:lnRef idx="2">
            <a:schemeClr val="accent1"/>
          </a:lnRef>
          <a:fillRef idx="0">
            <a:schemeClr val="accent1"/>
          </a:fillRef>
          <a:effectRef idx="1">
            <a:schemeClr val="accent1"/>
          </a:effectRef>
          <a:fontRef idx="minor">
            <a:schemeClr val="tx1"/>
          </a:fontRef>
        </p:style>
      </p:cxnSp>
      <p:pic>
        <p:nvPicPr>
          <p:cNvPr id="10" name="Picture 9" descr="A logo for a company&#10;&#10;Description automatically generated">
            <a:extLst>
              <a:ext uri="{FF2B5EF4-FFF2-40B4-BE49-F238E27FC236}">
                <a16:creationId xmlns:a16="http://schemas.microsoft.com/office/drawing/2014/main" id="{F2525428-19AF-B970-72EF-2FBB9802AB3E}"/>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0095902" y="190199"/>
            <a:ext cx="1970406" cy="936304"/>
          </a:xfrm>
          <a:prstGeom prst="rect">
            <a:avLst/>
          </a:prstGeom>
        </p:spPr>
      </p:pic>
    </p:spTree>
    <p:extLst>
      <p:ext uri="{BB962C8B-B14F-4D97-AF65-F5344CB8AC3E}">
        <p14:creationId xmlns:p14="http://schemas.microsoft.com/office/powerpoint/2010/main" val="3153261102"/>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Lst>
  <p:hf hdr="0" ftr="0" dt="0"/>
  <p:txStyles>
    <p:titleStyle>
      <a:lvl1pPr algn="l" defTabSz="914400" rtl="0" eaLnBrk="1" latinLnBrk="0" hangingPunct="1">
        <a:lnSpc>
          <a:spcPct val="90000"/>
        </a:lnSpc>
        <a:spcBef>
          <a:spcPct val="0"/>
        </a:spcBef>
        <a:buNone/>
        <a:defRPr sz="3600" kern="1200">
          <a:solidFill>
            <a:schemeClr val="tx1"/>
          </a:solidFill>
          <a:latin typeface="Aptos Display" panose="020B0004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ptos Serif" panose="02020604070405020304" pitchFamily="18" charset="0"/>
          <a:ea typeface="+mn-ea"/>
          <a:cs typeface="Aptos Serif" panose="0202060407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ptos Serif" panose="02020604070405020304" pitchFamily="18" charset="0"/>
          <a:ea typeface="+mn-ea"/>
          <a:cs typeface="Aptos Serif" panose="02020604070405020304"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ptos Serif" panose="02020604070405020304" pitchFamily="18" charset="0"/>
          <a:ea typeface="+mn-ea"/>
          <a:cs typeface="Aptos Serif" panose="02020604070405020304" pitchFamily="18"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ptos Serif" panose="02020604070405020304" pitchFamily="18" charset="0"/>
          <a:ea typeface="+mn-ea"/>
          <a:cs typeface="Aptos Serif" panose="02020604070405020304" pitchFamily="18"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ptos Serif" panose="02020604070405020304" pitchFamily="18" charset="0"/>
          <a:ea typeface="+mn-ea"/>
          <a:cs typeface="Aptos Serif" panose="0202060407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mailto:epastuszka@asphaltindiana.org"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hyperlink" Target="https://www.asphaltindiana.org/local_agency_resources.php" TargetMode="External"/><Relationship Id="rId2" Type="http://schemas.openxmlformats.org/officeDocument/2006/relationships/hyperlink" Target="https://www.asphaltindiana.org/" TargetMode="Externa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xml"/><Relationship Id="rId1" Type="http://schemas.openxmlformats.org/officeDocument/2006/relationships/slideLayout" Target="../slideLayouts/slideLayout4.xml"/><Relationship Id="rId5" Type="http://schemas.openxmlformats.org/officeDocument/2006/relationships/hyperlink" Target="mailto:epastuszka@asphaltindiana.org" TargetMode="External"/><Relationship Id="rId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E2DA278-65F6-8B8B-20EB-FCE10AC99821}"/>
              </a:ext>
            </a:extLst>
          </p:cNvPr>
          <p:cNvSpPr txBox="1">
            <a:spLocks/>
          </p:cNvSpPr>
          <p:nvPr/>
        </p:nvSpPr>
        <p:spPr>
          <a:xfrm>
            <a:off x="1524000" y="2235200"/>
            <a:ext cx="9144000" cy="23876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4400" kern="1200">
                <a:solidFill>
                  <a:schemeClr val="tx1"/>
                </a:solidFill>
                <a:latin typeface="Aptos Display" panose="020B0004020202020204" pitchFamily="34" charset="0"/>
                <a:ea typeface="+mj-ea"/>
                <a:cs typeface="+mj-cs"/>
              </a:defRPr>
            </a:lvl1pPr>
          </a:lstStyle>
          <a:p>
            <a:r>
              <a:rPr lang="en-US" dirty="0"/>
              <a:t>Asphalt Binder Changes in Indiana</a:t>
            </a:r>
          </a:p>
        </p:txBody>
      </p:sp>
      <p:sp>
        <p:nvSpPr>
          <p:cNvPr id="2" name="TextBox 1">
            <a:extLst>
              <a:ext uri="{FF2B5EF4-FFF2-40B4-BE49-F238E27FC236}">
                <a16:creationId xmlns:a16="http://schemas.microsoft.com/office/drawing/2014/main" id="{8AB408AD-262B-0076-1E07-1E3E601F6067}"/>
              </a:ext>
            </a:extLst>
          </p:cNvPr>
          <p:cNvSpPr txBox="1"/>
          <p:nvPr/>
        </p:nvSpPr>
        <p:spPr>
          <a:xfrm>
            <a:off x="104775" y="6410325"/>
            <a:ext cx="821059" cy="276999"/>
          </a:xfrm>
          <a:prstGeom prst="rect">
            <a:avLst/>
          </a:prstGeom>
          <a:noFill/>
        </p:spPr>
        <p:txBody>
          <a:bodyPr wrap="none" rtlCol="0">
            <a:spAutoFit/>
          </a:bodyPr>
          <a:lstStyle/>
          <a:p>
            <a:r>
              <a:rPr lang="en-US" sz="1200" dirty="0"/>
              <a:t>June 2024</a:t>
            </a:r>
          </a:p>
        </p:txBody>
      </p:sp>
    </p:spTree>
    <p:extLst>
      <p:ext uri="{BB962C8B-B14F-4D97-AF65-F5344CB8AC3E}">
        <p14:creationId xmlns:p14="http://schemas.microsoft.com/office/powerpoint/2010/main" val="24675481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1F964-D550-FBB0-C898-A791737853D0}"/>
              </a:ext>
            </a:extLst>
          </p:cNvPr>
          <p:cNvSpPr>
            <a:spLocks noGrp="1"/>
          </p:cNvSpPr>
          <p:nvPr>
            <p:ph type="title"/>
          </p:nvPr>
        </p:nvSpPr>
        <p:spPr/>
        <p:txBody>
          <a:bodyPr/>
          <a:lstStyle/>
          <a:p>
            <a:r>
              <a:rPr lang="en-US" dirty="0"/>
              <a:t>Introduction	</a:t>
            </a:r>
          </a:p>
        </p:txBody>
      </p:sp>
      <p:sp>
        <p:nvSpPr>
          <p:cNvPr id="3" name="Content Placeholder 2">
            <a:extLst>
              <a:ext uri="{FF2B5EF4-FFF2-40B4-BE49-F238E27FC236}">
                <a16:creationId xmlns:a16="http://schemas.microsoft.com/office/drawing/2014/main" id="{1D172D80-1AFE-2AB3-F9C1-C45E565D42F8}"/>
              </a:ext>
            </a:extLst>
          </p:cNvPr>
          <p:cNvSpPr>
            <a:spLocks noGrp="1"/>
          </p:cNvSpPr>
          <p:nvPr>
            <p:ph idx="1"/>
          </p:nvPr>
        </p:nvSpPr>
        <p:spPr>
          <a:xfrm>
            <a:off x="160255" y="1602557"/>
            <a:ext cx="11906053" cy="4574406"/>
          </a:xfrm>
        </p:spPr>
        <p:txBody>
          <a:bodyPr anchor="ctr">
            <a:normAutofit/>
          </a:bodyPr>
          <a:lstStyle/>
          <a:p>
            <a:pPr marL="0" indent="0" algn="ctr">
              <a:buNone/>
            </a:pPr>
            <a:r>
              <a:rPr lang="en-US" dirty="0"/>
              <a:t>This presentation has been developed by the Asphalt Pavement Association of Indiana (APAI) to help provide background and express the impact of the new liquid asphalt binder changes across Indiana.  </a:t>
            </a:r>
          </a:p>
          <a:p>
            <a:pPr marL="0" indent="0" algn="ctr">
              <a:buNone/>
            </a:pPr>
            <a:endParaRPr lang="en-US" dirty="0"/>
          </a:p>
          <a:p>
            <a:pPr marL="0" indent="0" algn="ctr">
              <a:buNone/>
            </a:pPr>
            <a:r>
              <a:rPr lang="en-US" sz="2400" dirty="0"/>
              <a:t>If there are questions regarding information in this presentation, please contact:</a:t>
            </a:r>
          </a:p>
          <a:p>
            <a:pPr marL="0" indent="0" algn="ctr">
              <a:buNone/>
            </a:pPr>
            <a:r>
              <a:rPr lang="en-US" sz="2400" dirty="0"/>
              <a:t> Elizabeth Pastuszka, Director of Technical Services with APAI</a:t>
            </a:r>
          </a:p>
          <a:p>
            <a:pPr marL="0" indent="0" algn="ctr">
              <a:buNone/>
            </a:pPr>
            <a:r>
              <a:rPr lang="en-US" sz="2400" dirty="0">
                <a:hlinkClick r:id="rId2"/>
              </a:rPr>
              <a:t>epastuszka@asphaltindiana.org</a:t>
            </a:r>
            <a:endParaRPr lang="en-US" sz="2400" dirty="0"/>
          </a:p>
          <a:p>
            <a:pPr marL="0" indent="0" algn="ctr">
              <a:buNone/>
            </a:pPr>
            <a:r>
              <a:rPr lang="en-US" sz="2400" dirty="0"/>
              <a:t>317.586.7280</a:t>
            </a:r>
          </a:p>
          <a:p>
            <a:pPr marL="0" indent="0" algn="ctr">
              <a:buNone/>
            </a:pPr>
            <a:endParaRPr lang="en-US" dirty="0"/>
          </a:p>
        </p:txBody>
      </p:sp>
      <p:sp>
        <p:nvSpPr>
          <p:cNvPr id="4" name="Slide Number Placeholder 3">
            <a:extLst>
              <a:ext uri="{FF2B5EF4-FFF2-40B4-BE49-F238E27FC236}">
                <a16:creationId xmlns:a16="http://schemas.microsoft.com/office/drawing/2014/main" id="{3011A16B-FC40-6FA1-3422-0B7C2FB616CF}"/>
              </a:ext>
            </a:extLst>
          </p:cNvPr>
          <p:cNvSpPr>
            <a:spLocks noGrp="1"/>
          </p:cNvSpPr>
          <p:nvPr>
            <p:ph type="sldNum" sz="quarter" idx="12"/>
          </p:nvPr>
        </p:nvSpPr>
        <p:spPr/>
        <p:txBody>
          <a:bodyPr/>
          <a:lstStyle/>
          <a:p>
            <a:fld id="{E53128C0-3212-446F-AC1C-14CF8CDF1D6C}" type="slidenum">
              <a:rPr lang="en-US" smtClean="0"/>
              <a:t>2</a:t>
            </a:fld>
            <a:endParaRPr lang="en-US"/>
          </a:p>
        </p:txBody>
      </p:sp>
    </p:spTree>
    <p:extLst>
      <p:ext uri="{BB962C8B-B14F-4D97-AF65-F5344CB8AC3E}">
        <p14:creationId xmlns:p14="http://schemas.microsoft.com/office/powerpoint/2010/main" val="42721077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EB27D-C4FC-DD85-EA78-C91B7F464348}"/>
              </a:ext>
            </a:extLst>
          </p:cNvPr>
          <p:cNvSpPr>
            <a:spLocks noGrp="1"/>
          </p:cNvSpPr>
          <p:nvPr>
            <p:ph type="title"/>
          </p:nvPr>
        </p:nvSpPr>
        <p:spPr/>
        <p:txBody>
          <a:bodyPr/>
          <a:lstStyle/>
          <a:p>
            <a:r>
              <a:rPr lang="en-US" dirty="0"/>
              <a:t>Outline</a:t>
            </a:r>
          </a:p>
        </p:txBody>
      </p:sp>
      <p:sp>
        <p:nvSpPr>
          <p:cNvPr id="3" name="Content Placeholder 2">
            <a:extLst>
              <a:ext uri="{FF2B5EF4-FFF2-40B4-BE49-F238E27FC236}">
                <a16:creationId xmlns:a16="http://schemas.microsoft.com/office/drawing/2014/main" id="{ADBA790E-6267-40EF-7E25-6CEE71D53A33}"/>
              </a:ext>
            </a:extLst>
          </p:cNvPr>
          <p:cNvSpPr>
            <a:spLocks noGrp="1"/>
          </p:cNvSpPr>
          <p:nvPr>
            <p:ph idx="1"/>
          </p:nvPr>
        </p:nvSpPr>
        <p:spPr/>
        <p:txBody>
          <a:bodyPr/>
          <a:lstStyle/>
          <a:p>
            <a:r>
              <a:rPr lang="en-US" dirty="0"/>
              <a:t>Introduction</a:t>
            </a:r>
          </a:p>
          <a:p>
            <a:r>
              <a:rPr lang="en-US" dirty="0"/>
              <a:t>Asphalt Mixtures</a:t>
            </a:r>
          </a:p>
          <a:p>
            <a:r>
              <a:rPr lang="en-US" dirty="0"/>
              <a:t>PG Binder Changes in Indiana</a:t>
            </a:r>
          </a:p>
          <a:p>
            <a:r>
              <a:rPr lang="en-US" dirty="0"/>
              <a:t>APAI’s Local Guidance Resources</a:t>
            </a:r>
          </a:p>
          <a:p>
            <a:pPr lvl="1"/>
            <a:endParaRPr lang="en-US" dirty="0"/>
          </a:p>
          <a:p>
            <a:endParaRPr lang="en-US" dirty="0"/>
          </a:p>
        </p:txBody>
      </p:sp>
      <p:sp>
        <p:nvSpPr>
          <p:cNvPr id="4" name="Slide Number Placeholder 3">
            <a:extLst>
              <a:ext uri="{FF2B5EF4-FFF2-40B4-BE49-F238E27FC236}">
                <a16:creationId xmlns:a16="http://schemas.microsoft.com/office/drawing/2014/main" id="{87A231B8-CDD5-485A-B6E2-702EFE49AC84}"/>
              </a:ext>
            </a:extLst>
          </p:cNvPr>
          <p:cNvSpPr>
            <a:spLocks noGrp="1"/>
          </p:cNvSpPr>
          <p:nvPr>
            <p:ph type="sldNum" sz="quarter" idx="12"/>
          </p:nvPr>
        </p:nvSpPr>
        <p:spPr/>
        <p:txBody>
          <a:bodyPr/>
          <a:lstStyle/>
          <a:p>
            <a:fld id="{E53128C0-3212-446F-AC1C-14CF8CDF1D6C}" type="slidenum">
              <a:rPr lang="en-US" smtClean="0"/>
              <a:t>3</a:t>
            </a:fld>
            <a:endParaRPr lang="en-US"/>
          </a:p>
        </p:txBody>
      </p:sp>
    </p:spTree>
    <p:extLst>
      <p:ext uri="{BB962C8B-B14F-4D97-AF65-F5344CB8AC3E}">
        <p14:creationId xmlns:p14="http://schemas.microsoft.com/office/powerpoint/2010/main" val="21641951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0B667-6160-4511-337B-5FB6FC53D367}"/>
              </a:ext>
            </a:extLst>
          </p:cNvPr>
          <p:cNvSpPr>
            <a:spLocks noGrp="1"/>
          </p:cNvSpPr>
          <p:nvPr>
            <p:ph type="ctrTitle"/>
          </p:nvPr>
        </p:nvSpPr>
        <p:spPr>
          <a:xfrm>
            <a:off x="1524000" y="2235200"/>
            <a:ext cx="9144000" cy="2387600"/>
          </a:xfrm>
        </p:spPr>
        <p:txBody>
          <a:bodyPr/>
          <a:lstStyle/>
          <a:p>
            <a:r>
              <a:rPr lang="en-US" dirty="0"/>
              <a:t>Asphalt Mixtures</a:t>
            </a:r>
          </a:p>
        </p:txBody>
      </p:sp>
    </p:spTree>
    <p:extLst>
      <p:ext uri="{BB962C8B-B14F-4D97-AF65-F5344CB8AC3E}">
        <p14:creationId xmlns:p14="http://schemas.microsoft.com/office/powerpoint/2010/main" val="21409946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6AB4B-C607-C1B3-3094-60C7EF2E5D6E}"/>
              </a:ext>
            </a:extLst>
          </p:cNvPr>
          <p:cNvSpPr>
            <a:spLocks noGrp="1"/>
          </p:cNvSpPr>
          <p:nvPr>
            <p:ph type="title"/>
          </p:nvPr>
        </p:nvSpPr>
        <p:spPr/>
        <p:txBody>
          <a:bodyPr/>
          <a:lstStyle/>
          <a:p>
            <a:r>
              <a:rPr lang="en-US" dirty="0"/>
              <a:t>Asphalt Pavements are…</a:t>
            </a:r>
          </a:p>
        </p:txBody>
      </p:sp>
      <p:sp>
        <p:nvSpPr>
          <p:cNvPr id="3" name="Slide Number Placeholder 2">
            <a:extLst>
              <a:ext uri="{FF2B5EF4-FFF2-40B4-BE49-F238E27FC236}">
                <a16:creationId xmlns:a16="http://schemas.microsoft.com/office/drawing/2014/main" id="{E66D687E-B3F1-3592-96A8-AB54D6A045F1}"/>
              </a:ext>
            </a:extLst>
          </p:cNvPr>
          <p:cNvSpPr>
            <a:spLocks noGrp="1"/>
          </p:cNvSpPr>
          <p:nvPr>
            <p:ph type="sldNum" sz="quarter" idx="12"/>
          </p:nvPr>
        </p:nvSpPr>
        <p:spPr/>
        <p:txBody>
          <a:bodyPr/>
          <a:lstStyle/>
          <a:p>
            <a:fld id="{E53128C0-3212-446F-AC1C-14CF8CDF1D6C}" type="slidenum">
              <a:rPr lang="en-US" smtClean="0"/>
              <a:t>5</a:t>
            </a:fld>
            <a:endParaRPr lang="en-US"/>
          </a:p>
        </p:txBody>
      </p:sp>
      <p:sp>
        <p:nvSpPr>
          <p:cNvPr id="4" name="Content Placeholder 1">
            <a:extLst>
              <a:ext uri="{FF2B5EF4-FFF2-40B4-BE49-F238E27FC236}">
                <a16:creationId xmlns:a16="http://schemas.microsoft.com/office/drawing/2014/main" id="{BE84FAE2-E87E-C64D-C471-8A8395D34846}"/>
              </a:ext>
            </a:extLst>
          </p:cNvPr>
          <p:cNvSpPr txBox="1">
            <a:spLocks/>
          </p:cNvSpPr>
          <p:nvPr/>
        </p:nvSpPr>
        <p:spPr>
          <a:xfrm>
            <a:off x="4588083" y="1719778"/>
            <a:ext cx="3762550" cy="4557711"/>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r>
              <a:rPr lang="en-US" dirty="0"/>
              <a:t>100% recyclable</a:t>
            </a:r>
          </a:p>
          <a:p>
            <a:endParaRPr lang="en-US" dirty="0"/>
          </a:p>
          <a:p>
            <a:pPr marL="0"/>
            <a:r>
              <a:rPr lang="en-US" dirty="0"/>
              <a:t>Smooth and Quiet</a:t>
            </a:r>
          </a:p>
          <a:p>
            <a:endParaRPr lang="en-US" dirty="0"/>
          </a:p>
          <a:p>
            <a:pPr marL="0"/>
            <a:r>
              <a:rPr lang="en-US" dirty="0"/>
              <a:t>Cost Effective</a:t>
            </a:r>
          </a:p>
          <a:p>
            <a:endParaRPr lang="en-US" dirty="0"/>
          </a:p>
          <a:p>
            <a:pPr marL="0"/>
            <a:r>
              <a:rPr lang="en-US" dirty="0"/>
              <a:t>Quickly Constructed</a:t>
            </a:r>
          </a:p>
          <a:p>
            <a:endParaRPr lang="en-US" dirty="0"/>
          </a:p>
          <a:p>
            <a:pPr marL="0"/>
            <a:r>
              <a:rPr lang="en-US" dirty="0"/>
              <a:t>Durable and Versatile</a:t>
            </a:r>
          </a:p>
          <a:p>
            <a:pPr marL="0" indent="0">
              <a:buNone/>
            </a:pPr>
            <a:endParaRPr lang="en-US" dirty="0"/>
          </a:p>
        </p:txBody>
      </p:sp>
      <p:pic>
        <p:nvPicPr>
          <p:cNvPr id="5" name="Picture 4" descr="A person riding a motorcycle on the side of a road&#10;&#10;Description automatically generated">
            <a:extLst>
              <a:ext uri="{FF2B5EF4-FFF2-40B4-BE49-F238E27FC236}">
                <a16:creationId xmlns:a16="http://schemas.microsoft.com/office/drawing/2014/main" id="{851CC6FB-E853-0DAE-54AC-BD8A8E20D05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332027"/>
            <a:ext cx="4994898" cy="2784253"/>
          </a:xfrm>
          <a:prstGeom prst="ellipse">
            <a:avLst/>
          </a:prstGeom>
          <a:effectLst>
            <a:softEdge rad="292100"/>
          </a:effectLst>
        </p:spPr>
      </p:pic>
      <p:pic>
        <p:nvPicPr>
          <p:cNvPr id="6" name="Picture 5">
            <a:extLst>
              <a:ext uri="{FF2B5EF4-FFF2-40B4-BE49-F238E27FC236}">
                <a16:creationId xmlns:a16="http://schemas.microsoft.com/office/drawing/2014/main" id="{FB24F048-D7FE-2D52-628B-FC935633F803}"/>
              </a:ext>
            </a:extLst>
          </p:cNvPr>
          <p:cNvPicPr>
            <a:picLocks noChangeAspect="1"/>
          </p:cNvPicPr>
          <p:nvPr/>
        </p:nvPicPr>
        <p:blipFill rotWithShape="1">
          <a:blip r:embed="rId3">
            <a:extLst>
              <a:ext uri="{28A0092B-C50C-407E-A947-70E740481C1C}">
                <a14:useLocalDpi xmlns:a14="http://schemas.microsoft.com/office/drawing/2010/main" val="0"/>
              </a:ext>
            </a:extLst>
          </a:blip>
          <a:srcRect r="15283" b="3"/>
          <a:stretch/>
        </p:blipFill>
        <p:spPr>
          <a:xfrm>
            <a:off x="8106426" y="3623222"/>
            <a:ext cx="4089400" cy="3222007"/>
          </a:xfrm>
          <a:custGeom>
            <a:avLst/>
            <a:gdLst>
              <a:gd name="connsiteX0" fmla="*/ 2583180 w 4801088"/>
              <a:gd name="connsiteY0" fmla="*/ 0 h 3782741"/>
              <a:gd name="connsiteX1" fmla="*/ 4725194 w 4801088"/>
              <a:gd name="connsiteY1" fmla="*/ 1138900 h 3782741"/>
              <a:gd name="connsiteX2" fmla="*/ 4801088 w 4801088"/>
              <a:gd name="connsiteY2" fmla="*/ 1263826 h 3782741"/>
              <a:gd name="connsiteX3" fmla="*/ 4801088 w 4801088"/>
              <a:gd name="connsiteY3" fmla="*/ 3782741 h 3782741"/>
              <a:gd name="connsiteX4" fmla="*/ 296488 w 4801088"/>
              <a:gd name="connsiteY4" fmla="*/ 3782741 h 3782741"/>
              <a:gd name="connsiteX5" fmla="*/ 202999 w 4801088"/>
              <a:gd name="connsiteY5" fmla="*/ 3588671 h 3782741"/>
              <a:gd name="connsiteX6" fmla="*/ 0 w 4801088"/>
              <a:gd name="connsiteY6" fmla="*/ 2583180 h 3782741"/>
              <a:gd name="connsiteX7" fmla="*/ 2583180 w 4801088"/>
              <a:gd name="connsiteY7" fmla="*/ 0 h 3782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01088" h="3782741">
                <a:moveTo>
                  <a:pt x="2583180" y="0"/>
                </a:moveTo>
                <a:cubicBezTo>
                  <a:pt x="3474837" y="0"/>
                  <a:pt x="4260977" y="451769"/>
                  <a:pt x="4725194" y="1138900"/>
                </a:cubicBezTo>
                <a:lnTo>
                  <a:pt x="4801088" y="1263826"/>
                </a:lnTo>
                <a:lnTo>
                  <a:pt x="4801088" y="3782741"/>
                </a:lnTo>
                <a:lnTo>
                  <a:pt x="296488" y="3782741"/>
                </a:lnTo>
                <a:lnTo>
                  <a:pt x="202999" y="3588671"/>
                </a:lnTo>
                <a:cubicBezTo>
                  <a:pt x="72283" y="3279623"/>
                  <a:pt x="0" y="2939843"/>
                  <a:pt x="0" y="2583180"/>
                </a:cubicBezTo>
                <a:cubicBezTo>
                  <a:pt x="0" y="1156529"/>
                  <a:pt x="1156529" y="0"/>
                  <a:pt x="2583180" y="0"/>
                </a:cubicBezTo>
                <a:close/>
              </a:path>
            </a:pathLst>
          </a:custGeom>
        </p:spPr>
      </p:pic>
      <p:pic>
        <p:nvPicPr>
          <p:cNvPr id="7" name="Picture 2">
            <a:extLst>
              <a:ext uri="{FF2B5EF4-FFF2-40B4-BE49-F238E27FC236}">
                <a16:creationId xmlns:a16="http://schemas.microsoft.com/office/drawing/2014/main" id="{46D628CF-5E32-8673-AD9D-1FB616F6843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8511" t="1" r="29111" b="-2892"/>
          <a:stretch/>
        </p:blipFill>
        <p:spPr bwMode="auto">
          <a:xfrm>
            <a:off x="502509" y="3998634"/>
            <a:ext cx="3583065" cy="2846595"/>
          </a:xfrm>
          <a:prstGeom prst="ellipse">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67373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5FFFC-62D6-5D9C-F60E-F0D9C192E0FB}"/>
              </a:ext>
            </a:extLst>
          </p:cNvPr>
          <p:cNvSpPr>
            <a:spLocks noGrp="1"/>
          </p:cNvSpPr>
          <p:nvPr>
            <p:ph type="title"/>
          </p:nvPr>
        </p:nvSpPr>
        <p:spPr/>
        <p:txBody>
          <a:bodyPr/>
          <a:lstStyle/>
          <a:p>
            <a:r>
              <a:rPr lang="en-US" dirty="0"/>
              <a:t>Recent Changes in asphalt pavement…</a:t>
            </a:r>
          </a:p>
        </p:txBody>
      </p:sp>
      <p:sp>
        <p:nvSpPr>
          <p:cNvPr id="5" name="Content Placeholder 1">
            <a:extLst>
              <a:ext uri="{FF2B5EF4-FFF2-40B4-BE49-F238E27FC236}">
                <a16:creationId xmlns:a16="http://schemas.microsoft.com/office/drawing/2014/main" id="{8AA5E050-2FC7-2EF4-63D8-D00932015913}"/>
              </a:ext>
            </a:extLst>
          </p:cNvPr>
          <p:cNvSpPr>
            <a:spLocks noGrp="1"/>
          </p:cNvSpPr>
          <p:nvPr>
            <p:ph idx="1"/>
          </p:nvPr>
        </p:nvSpPr>
        <p:spPr/>
        <p:txBody>
          <a:bodyPr anchor="ctr">
            <a:normAutofit fontScale="92500" lnSpcReduction="10000"/>
          </a:bodyPr>
          <a:lstStyle/>
          <a:p>
            <a:r>
              <a:rPr lang="en-US" dirty="0"/>
              <a:t>INDOT implementation of SP5 to increase in-place density by 1.5%</a:t>
            </a:r>
          </a:p>
          <a:p>
            <a:pPr marL="0" indent="0">
              <a:buNone/>
            </a:pPr>
            <a:r>
              <a:rPr lang="en-US" dirty="0"/>
              <a:t> </a:t>
            </a:r>
          </a:p>
          <a:p>
            <a:r>
              <a:rPr lang="en-US" dirty="0"/>
              <a:t>Partnering for PG binder specification changes with INDOT, APAI, Asphalt Mixture Producers, Asphalt Binder Refiners and Suppliers</a:t>
            </a:r>
          </a:p>
          <a:p>
            <a:endParaRPr lang="en-US" dirty="0"/>
          </a:p>
          <a:p>
            <a:r>
              <a:rPr lang="en-US" dirty="0"/>
              <a:t>Collaboration with INDOT Pavement Design to improve subgrade strength through trials on I-69 north of Pendleton.</a:t>
            </a:r>
          </a:p>
          <a:p>
            <a:endParaRPr lang="en-US" dirty="0"/>
          </a:p>
          <a:p>
            <a:r>
              <a:rPr lang="en-US" dirty="0"/>
              <a:t>Changes to INDOT pay factors to emphasize the effective asphalt content and capture the in-place specific gravity of the asphalt mixture.</a:t>
            </a:r>
          </a:p>
        </p:txBody>
      </p:sp>
      <p:sp>
        <p:nvSpPr>
          <p:cNvPr id="4" name="Slide Number Placeholder 3">
            <a:extLst>
              <a:ext uri="{FF2B5EF4-FFF2-40B4-BE49-F238E27FC236}">
                <a16:creationId xmlns:a16="http://schemas.microsoft.com/office/drawing/2014/main" id="{FA07DD38-2378-E8A6-F529-1DF5EE53D631}"/>
              </a:ext>
            </a:extLst>
          </p:cNvPr>
          <p:cNvSpPr>
            <a:spLocks noGrp="1"/>
          </p:cNvSpPr>
          <p:nvPr>
            <p:ph type="sldNum" sz="quarter" idx="12"/>
          </p:nvPr>
        </p:nvSpPr>
        <p:spPr/>
        <p:txBody>
          <a:bodyPr/>
          <a:lstStyle/>
          <a:p>
            <a:fld id="{E53128C0-3212-446F-AC1C-14CF8CDF1D6C}" type="slidenum">
              <a:rPr lang="en-US" smtClean="0"/>
              <a:t>6</a:t>
            </a:fld>
            <a:endParaRPr lang="en-US"/>
          </a:p>
        </p:txBody>
      </p:sp>
    </p:spTree>
    <p:extLst>
      <p:ext uri="{BB962C8B-B14F-4D97-AF65-F5344CB8AC3E}">
        <p14:creationId xmlns:p14="http://schemas.microsoft.com/office/powerpoint/2010/main" val="3323081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B2C64-2DB6-BEA9-A7E0-BB8111FD3E88}"/>
              </a:ext>
            </a:extLst>
          </p:cNvPr>
          <p:cNvSpPr>
            <a:spLocks noGrp="1"/>
          </p:cNvSpPr>
          <p:nvPr>
            <p:ph type="title"/>
          </p:nvPr>
        </p:nvSpPr>
        <p:spPr/>
        <p:txBody>
          <a:bodyPr/>
          <a:lstStyle/>
          <a:p>
            <a:r>
              <a:rPr lang="en-US" dirty="0"/>
              <a:t>What is Asphalt?</a:t>
            </a:r>
          </a:p>
        </p:txBody>
      </p:sp>
      <p:pic>
        <p:nvPicPr>
          <p:cNvPr id="5" name="Picture 1" descr="P:\AI_Lab_Photos\Binder Tests\Asphlat Flow at Room Temperature 12-2009.JPG\Asphlat Flow at Room Temperature 12-2009 1.JPG">
            <a:extLst>
              <a:ext uri="{FF2B5EF4-FFF2-40B4-BE49-F238E27FC236}">
                <a16:creationId xmlns:a16="http://schemas.microsoft.com/office/drawing/2014/main" id="{230D65EC-F5D8-3CE5-F393-3545507664E0}"/>
              </a:ext>
            </a:extLst>
          </p:cNvPr>
          <p:cNvPicPr>
            <a:picLocks noGrp="1" noChangeAspect="1" noChangeArrowheads="1"/>
          </p:cNvPicPr>
          <p:nvPr>
            <p:ph idx="1"/>
          </p:nvPr>
        </p:nvPicPr>
        <p:blipFill>
          <a:blip r:embed="rId2" cstate="print"/>
          <a:srcRect/>
          <a:stretch>
            <a:fillRect/>
          </a:stretch>
        </p:blipFill>
        <p:spPr bwMode="auto">
          <a:xfrm>
            <a:off x="501379" y="3644976"/>
            <a:ext cx="2556287" cy="3213024"/>
          </a:xfrm>
          <a:prstGeom prst="rect">
            <a:avLst/>
          </a:prstGeom>
          <a:ln>
            <a:noFill/>
          </a:ln>
          <a:effectLst>
            <a:softEdge rad="112500"/>
          </a:effectLst>
        </p:spPr>
      </p:pic>
      <p:sp>
        <p:nvSpPr>
          <p:cNvPr id="4" name="Slide Number Placeholder 3">
            <a:extLst>
              <a:ext uri="{FF2B5EF4-FFF2-40B4-BE49-F238E27FC236}">
                <a16:creationId xmlns:a16="http://schemas.microsoft.com/office/drawing/2014/main" id="{B4F9054F-71FC-FEF8-62C7-0959BBD18865}"/>
              </a:ext>
            </a:extLst>
          </p:cNvPr>
          <p:cNvSpPr>
            <a:spLocks noGrp="1"/>
          </p:cNvSpPr>
          <p:nvPr>
            <p:ph type="sldNum" sz="quarter" idx="12"/>
          </p:nvPr>
        </p:nvSpPr>
        <p:spPr/>
        <p:txBody>
          <a:bodyPr/>
          <a:lstStyle/>
          <a:p>
            <a:fld id="{E53128C0-3212-446F-AC1C-14CF8CDF1D6C}" type="slidenum">
              <a:rPr lang="en-US" smtClean="0"/>
              <a:t>7</a:t>
            </a:fld>
            <a:endParaRPr lang="en-US"/>
          </a:p>
        </p:txBody>
      </p:sp>
      <p:pic>
        <p:nvPicPr>
          <p:cNvPr id="6" name="Picture 5">
            <a:extLst>
              <a:ext uri="{FF2B5EF4-FFF2-40B4-BE49-F238E27FC236}">
                <a16:creationId xmlns:a16="http://schemas.microsoft.com/office/drawing/2014/main" id="{2439AC4E-806B-3502-7347-6560B1FBB360}"/>
              </a:ext>
            </a:extLst>
          </p:cNvPr>
          <p:cNvPicPr>
            <a:picLocks noChangeAspect="1"/>
          </p:cNvPicPr>
          <p:nvPr/>
        </p:nvPicPr>
        <p:blipFill rotWithShape="1">
          <a:blip r:embed="rId3">
            <a:extLst>
              <a:ext uri="{28A0092B-C50C-407E-A947-70E740481C1C}">
                <a14:useLocalDpi xmlns:a14="http://schemas.microsoft.com/office/drawing/2010/main" val="0"/>
              </a:ext>
            </a:extLst>
          </a:blip>
          <a:srcRect l="41562" t="38738"/>
          <a:stretch/>
        </p:blipFill>
        <p:spPr>
          <a:xfrm>
            <a:off x="312531" y="1265006"/>
            <a:ext cx="2933984" cy="2306869"/>
          </a:xfrm>
          <a:prstGeom prst="rect">
            <a:avLst/>
          </a:prstGeom>
        </p:spPr>
      </p:pic>
      <p:sp>
        <p:nvSpPr>
          <p:cNvPr id="7" name="TextBox 6">
            <a:extLst>
              <a:ext uri="{FF2B5EF4-FFF2-40B4-BE49-F238E27FC236}">
                <a16:creationId xmlns:a16="http://schemas.microsoft.com/office/drawing/2014/main" id="{340DAC0B-751E-7175-CC48-AB12080C7B5B}"/>
              </a:ext>
            </a:extLst>
          </p:cNvPr>
          <p:cNvSpPr txBox="1"/>
          <p:nvPr/>
        </p:nvSpPr>
        <p:spPr>
          <a:xfrm>
            <a:off x="5000625" y="1960728"/>
            <a:ext cx="6648450" cy="461665"/>
          </a:xfrm>
          <a:prstGeom prst="rect">
            <a:avLst/>
          </a:prstGeom>
          <a:noFill/>
        </p:spPr>
        <p:txBody>
          <a:bodyPr wrap="square" rtlCol="0" anchor="ctr">
            <a:spAutoFit/>
          </a:bodyPr>
          <a:lstStyle/>
          <a:p>
            <a:r>
              <a:rPr lang="en-US" sz="2400" dirty="0"/>
              <a:t>Asphalt Mixtures are made of three components:</a:t>
            </a:r>
          </a:p>
        </p:txBody>
      </p:sp>
      <p:sp>
        <p:nvSpPr>
          <p:cNvPr id="8" name="Rectangle 7">
            <a:extLst>
              <a:ext uri="{FF2B5EF4-FFF2-40B4-BE49-F238E27FC236}">
                <a16:creationId xmlns:a16="http://schemas.microsoft.com/office/drawing/2014/main" id="{9FE05418-1212-1520-DA65-BDE12DC82C0E}"/>
              </a:ext>
            </a:extLst>
          </p:cNvPr>
          <p:cNvSpPr/>
          <p:nvPr/>
        </p:nvSpPr>
        <p:spPr>
          <a:xfrm>
            <a:off x="7543800" y="2873218"/>
            <a:ext cx="3829050" cy="454101"/>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Air</a:t>
            </a:r>
          </a:p>
        </p:txBody>
      </p:sp>
      <p:sp>
        <p:nvSpPr>
          <p:cNvPr id="9" name="Rectangle 8">
            <a:extLst>
              <a:ext uri="{FF2B5EF4-FFF2-40B4-BE49-F238E27FC236}">
                <a16:creationId xmlns:a16="http://schemas.microsoft.com/office/drawing/2014/main" id="{1C7D099F-AF3C-3A4A-D24E-2D1C207352A7}"/>
              </a:ext>
            </a:extLst>
          </p:cNvPr>
          <p:cNvSpPr/>
          <p:nvPr/>
        </p:nvSpPr>
        <p:spPr>
          <a:xfrm>
            <a:off x="7543800" y="3327319"/>
            <a:ext cx="3829050" cy="691015"/>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Liquid Asphalt Binder</a:t>
            </a:r>
          </a:p>
        </p:txBody>
      </p:sp>
      <p:sp>
        <p:nvSpPr>
          <p:cNvPr id="10" name="Rectangle 9">
            <a:extLst>
              <a:ext uri="{FF2B5EF4-FFF2-40B4-BE49-F238E27FC236}">
                <a16:creationId xmlns:a16="http://schemas.microsoft.com/office/drawing/2014/main" id="{A8EB86B2-3ED0-CF08-FF41-796E1DCF42D1}"/>
              </a:ext>
            </a:extLst>
          </p:cNvPr>
          <p:cNvSpPr/>
          <p:nvPr/>
        </p:nvSpPr>
        <p:spPr>
          <a:xfrm>
            <a:off x="7543800" y="4018334"/>
            <a:ext cx="3829050" cy="2221441"/>
          </a:xfrm>
          <a:prstGeom prst="rect">
            <a:avLst/>
          </a:prstGeom>
          <a:blipFill>
            <a:blip r:embed="rId4"/>
            <a:tile tx="0" ty="0" sx="100000" sy="100000" flip="none" algn="tl"/>
          </a:blip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rPr>
              <a:t>Aggregates</a:t>
            </a:r>
            <a:endParaRPr lang="en-US" b="1" dirty="0">
              <a:solidFill>
                <a:schemeClr val="tx1"/>
              </a:solidFill>
            </a:endParaRPr>
          </a:p>
        </p:txBody>
      </p:sp>
      <p:sp>
        <p:nvSpPr>
          <p:cNvPr id="11" name="TextBox 10">
            <a:extLst>
              <a:ext uri="{FF2B5EF4-FFF2-40B4-BE49-F238E27FC236}">
                <a16:creationId xmlns:a16="http://schemas.microsoft.com/office/drawing/2014/main" id="{15E87F61-F13A-42F7-D11F-2DD586715569}"/>
              </a:ext>
            </a:extLst>
          </p:cNvPr>
          <p:cNvSpPr txBox="1"/>
          <p:nvPr/>
        </p:nvSpPr>
        <p:spPr>
          <a:xfrm>
            <a:off x="4257675" y="2915603"/>
            <a:ext cx="3286125" cy="369332"/>
          </a:xfrm>
          <a:prstGeom prst="rect">
            <a:avLst/>
          </a:prstGeom>
          <a:noFill/>
        </p:spPr>
        <p:txBody>
          <a:bodyPr wrap="square" rtlCol="0">
            <a:spAutoFit/>
          </a:bodyPr>
          <a:lstStyle/>
          <a:p>
            <a:pPr algn="r"/>
            <a:r>
              <a:rPr lang="en-US" dirty="0"/>
              <a:t>0% by Mass, 3-7% by Volume</a:t>
            </a:r>
          </a:p>
        </p:txBody>
      </p:sp>
      <p:sp>
        <p:nvSpPr>
          <p:cNvPr id="12" name="TextBox 11">
            <a:extLst>
              <a:ext uri="{FF2B5EF4-FFF2-40B4-BE49-F238E27FC236}">
                <a16:creationId xmlns:a16="http://schemas.microsoft.com/office/drawing/2014/main" id="{CC16FE84-4E4A-13AD-5AF2-65D53D629B4D}"/>
              </a:ext>
            </a:extLst>
          </p:cNvPr>
          <p:cNvSpPr txBox="1"/>
          <p:nvPr/>
        </p:nvSpPr>
        <p:spPr>
          <a:xfrm>
            <a:off x="3933826" y="3504652"/>
            <a:ext cx="3609974" cy="369332"/>
          </a:xfrm>
          <a:prstGeom prst="rect">
            <a:avLst/>
          </a:prstGeom>
          <a:noFill/>
        </p:spPr>
        <p:txBody>
          <a:bodyPr wrap="square" rtlCol="0">
            <a:spAutoFit/>
          </a:bodyPr>
          <a:lstStyle/>
          <a:p>
            <a:pPr algn="r"/>
            <a:r>
              <a:rPr lang="en-US" dirty="0"/>
              <a:t>4-6% by Mass, 11-12% by Volume</a:t>
            </a:r>
          </a:p>
        </p:txBody>
      </p:sp>
      <p:sp>
        <p:nvSpPr>
          <p:cNvPr id="13" name="TextBox 12">
            <a:extLst>
              <a:ext uri="{FF2B5EF4-FFF2-40B4-BE49-F238E27FC236}">
                <a16:creationId xmlns:a16="http://schemas.microsoft.com/office/drawing/2014/main" id="{5A97E50C-FE44-D4F6-7E0B-78DA08DDE498}"/>
              </a:ext>
            </a:extLst>
          </p:cNvPr>
          <p:cNvSpPr txBox="1"/>
          <p:nvPr/>
        </p:nvSpPr>
        <p:spPr>
          <a:xfrm>
            <a:off x="3933826" y="4817788"/>
            <a:ext cx="3609974" cy="369332"/>
          </a:xfrm>
          <a:prstGeom prst="rect">
            <a:avLst/>
          </a:prstGeom>
          <a:noFill/>
        </p:spPr>
        <p:txBody>
          <a:bodyPr wrap="square" rtlCol="0">
            <a:spAutoFit/>
          </a:bodyPr>
          <a:lstStyle/>
          <a:p>
            <a:pPr algn="r"/>
            <a:r>
              <a:rPr lang="en-US" dirty="0"/>
              <a:t>94-96% by Mass, 83-84% by Volume</a:t>
            </a:r>
          </a:p>
        </p:txBody>
      </p:sp>
    </p:spTree>
    <p:extLst>
      <p:ext uri="{BB962C8B-B14F-4D97-AF65-F5344CB8AC3E}">
        <p14:creationId xmlns:p14="http://schemas.microsoft.com/office/powerpoint/2010/main" val="26525602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B2C64-2DB6-BEA9-A7E0-BB8111FD3E88}"/>
              </a:ext>
            </a:extLst>
          </p:cNvPr>
          <p:cNvSpPr>
            <a:spLocks noGrp="1"/>
          </p:cNvSpPr>
          <p:nvPr>
            <p:ph type="title"/>
          </p:nvPr>
        </p:nvSpPr>
        <p:spPr/>
        <p:txBody>
          <a:bodyPr/>
          <a:lstStyle/>
          <a:p>
            <a:r>
              <a:rPr lang="en-US" dirty="0"/>
              <a:t>Liquid Asphalt Binder</a:t>
            </a:r>
          </a:p>
        </p:txBody>
      </p:sp>
      <p:pic>
        <p:nvPicPr>
          <p:cNvPr id="5" name="Picture 1" descr="P:\AI_Lab_Photos\Binder Tests\Asphlat Flow at Room Temperature 12-2009.JPG\Asphlat Flow at Room Temperature 12-2009 1.JPG">
            <a:extLst>
              <a:ext uri="{FF2B5EF4-FFF2-40B4-BE49-F238E27FC236}">
                <a16:creationId xmlns:a16="http://schemas.microsoft.com/office/drawing/2014/main" id="{230D65EC-F5D8-3CE5-F393-3545507664E0}"/>
              </a:ext>
            </a:extLst>
          </p:cNvPr>
          <p:cNvPicPr>
            <a:picLocks noGrp="1" noChangeAspect="1" noChangeArrowheads="1"/>
          </p:cNvPicPr>
          <p:nvPr>
            <p:ph idx="1"/>
          </p:nvPr>
        </p:nvPicPr>
        <p:blipFill>
          <a:blip r:embed="rId2" cstate="print"/>
          <a:srcRect/>
          <a:stretch>
            <a:fillRect/>
          </a:stretch>
        </p:blipFill>
        <p:spPr bwMode="auto">
          <a:xfrm>
            <a:off x="542925" y="2191560"/>
            <a:ext cx="2556287" cy="3213024"/>
          </a:xfrm>
          <a:prstGeom prst="rect">
            <a:avLst/>
          </a:prstGeom>
          <a:ln>
            <a:noFill/>
          </a:ln>
          <a:effectLst>
            <a:softEdge rad="112500"/>
          </a:effectLst>
        </p:spPr>
      </p:pic>
      <p:sp>
        <p:nvSpPr>
          <p:cNvPr id="4" name="Slide Number Placeholder 3">
            <a:extLst>
              <a:ext uri="{FF2B5EF4-FFF2-40B4-BE49-F238E27FC236}">
                <a16:creationId xmlns:a16="http://schemas.microsoft.com/office/drawing/2014/main" id="{B4F9054F-71FC-FEF8-62C7-0959BBD18865}"/>
              </a:ext>
            </a:extLst>
          </p:cNvPr>
          <p:cNvSpPr>
            <a:spLocks noGrp="1"/>
          </p:cNvSpPr>
          <p:nvPr>
            <p:ph type="sldNum" sz="quarter" idx="12"/>
          </p:nvPr>
        </p:nvSpPr>
        <p:spPr/>
        <p:txBody>
          <a:bodyPr/>
          <a:lstStyle/>
          <a:p>
            <a:fld id="{E53128C0-3212-446F-AC1C-14CF8CDF1D6C}" type="slidenum">
              <a:rPr lang="en-US" smtClean="0"/>
              <a:t>8</a:t>
            </a:fld>
            <a:endParaRPr lang="en-US" dirty="0"/>
          </a:p>
        </p:txBody>
      </p:sp>
      <p:sp>
        <p:nvSpPr>
          <p:cNvPr id="7" name="TextBox 6">
            <a:extLst>
              <a:ext uri="{FF2B5EF4-FFF2-40B4-BE49-F238E27FC236}">
                <a16:creationId xmlns:a16="http://schemas.microsoft.com/office/drawing/2014/main" id="{340DAC0B-751E-7175-CC48-AB12080C7B5B}"/>
              </a:ext>
            </a:extLst>
          </p:cNvPr>
          <p:cNvSpPr txBox="1"/>
          <p:nvPr/>
        </p:nvSpPr>
        <p:spPr>
          <a:xfrm>
            <a:off x="5000625" y="1960728"/>
            <a:ext cx="6648450" cy="461665"/>
          </a:xfrm>
          <a:prstGeom prst="rect">
            <a:avLst/>
          </a:prstGeom>
          <a:noFill/>
        </p:spPr>
        <p:txBody>
          <a:bodyPr wrap="square" rtlCol="0" anchor="ctr">
            <a:spAutoFit/>
          </a:bodyPr>
          <a:lstStyle/>
          <a:p>
            <a:r>
              <a:rPr lang="en-US" sz="2400" dirty="0"/>
              <a:t>Asphalt Mixtures are made of three components:</a:t>
            </a:r>
          </a:p>
        </p:txBody>
      </p:sp>
      <p:sp>
        <p:nvSpPr>
          <p:cNvPr id="8" name="Rectangle 7">
            <a:extLst>
              <a:ext uri="{FF2B5EF4-FFF2-40B4-BE49-F238E27FC236}">
                <a16:creationId xmlns:a16="http://schemas.microsoft.com/office/drawing/2014/main" id="{9FE05418-1212-1520-DA65-BDE12DC82C0E}"/>
              </a:ext>
            </a:extLst>
          </p:cNvPr>
          <p:cNvSpPr/>
          <p:nvPr/>
        </p:nvSpPr>
        <p:spPr>
          <a:xfrm>
            <a:off x="7543800" y="2873218"/>
            <a:ext cx="3829050" cy="454101"/>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bg2">
                    <a:lumMod val="90000"/>
                  </a:schemeClr>
                </a:solidFill>
              </a:rPr>
              <a:t>Air</a:t>
            </a:r>
          </a:p>
        </p:txBody>
      </p:sp>
      <p:sp>
        <p:nvSpPr>
          <p:cNvPr id="9" name="Rectangle 8">
            <a:extLst>
              <a:ext uri="{FF2B5EF4-FFF2-40B4-BE49-F238E27FC236}">
                <a16:creationId xmlns:a16="http://schemas.microsoft.com/office/drawing/2014/main" id="{1C7D099F-AF3C-3A4A-D24E-2D1C207352A7}"/>
              </a:ext>
            </a:extLst>
          </p:cNvPr>
          <p:cNvSpPr/>
          <p:nvPr/>
        </p:nvSpPr>
        <p:spPr>
          <a:xfrm>
            <a:off x="7543800" y="3327319"/>
            <a:ext cx="3829050" cy="691015"/>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Liquid Asphalt Binder</a:t>
            </a:r>
          </a:p>
        </p:txBody>
      </p:sp>
      <p:sp>
        <p:nvSpPr>
          <p:cNvPr id="10" name="Rectangle 9">
            <a:extLst>
              <a:ext uri="{FF2B5EF4-FFF2-40B4-BE49-F238E27FC236}">
                <a16:creationId xmlns:a16="http://schemas.microsoft.com/office/drawing/2014/main" id="{A8EB86B2-3ED0-CF08-FF41-796E1DCF42D1}"/>
              </a:ext>
            </a:extLst>
          </p:cNvPr>
          <p:cNvSpPr/>
          <p:nvPr/>
        </p:nvSpPr>
        <p:spPr>
          <a:xfrm>
            <a:off x="7543800" y="4018334"/>
            <a:ext cx="3829050" cy="2221441"/>
          </a:xfrm>
          <a:prstGeom prst="rect">
            <a:avLst/>
          </a:prstGeom>
          <a:blipFill>
            <a:blip r:embed="rId3">
              <a:alphaModFix amt="32000"/>
            </a:blip>
            <a:tile tx="0" ty="0" sx="100000" sy="100000" flip="none" algn="tl"/>
          </a:blip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2">
                    <a:lumMod val="90000"/>
                  </a:schemeClr>
                </a:solidFill>
              </a:rPr>
              <a:t>Aggregates</a:t>
            </a:r>
            <a:endParaRPr lang="en-US" b="1" dirty="0">
              <a:solidFill>
                <a:schemeClr val="bg2">
                  <a:lumMod val="90000"/>
                </a:schemeClr>
              </a:solidFill>
            </a:endParaRPr>
          </a:p>
        </p:txBody>
      </p:sp>
      <p:sp>
        <p:nvSpPr>
          <p:cNvPr id="11" name="TextBox 10">
            <a:extLst>
              <a:ext uri="{FF2B5EF4-FFF2-40B4-BE49-F238E27FC236}">
                <a16:creationId xmlns:a16="http://schemas.microsoft.com/office/drawing/2014/main" id="{15E87F61-F13A-42F7-D11F-2DD586715569}"/>
              </a:ext>
            </a:extLst>
          </p:cNvPr>
          <p:cNvSpPr txBox="1"/>
          <p:nvPr/>
        </p:nvSpPr>
        <p:spPr>
          <a:xfrm>
            <a:off x="4257675" y="2915603"/>
            <a:ext cx="3286125" cy="369332"/>
          </a:xfrm>
          <a:prstGeom prst="rect">
            <a:avLst/>
          </a:prstGeom>
          <a:noFill/>
        </p:spPr>
        <p:txBody>
          <a:bodyPr wrap="square" rtlCol="0">
            <a:spAutoFit/>
          </a:bodyPr>
          <a:lstStyle/>
          <a:p>
            <a:pPr algn="r"/>
            <a:r>
              <a:rPr lang="en-US" dirty="0">
                <a:solidFill>
                  <a:schemeClr val="bg2">
                    <a:lumMod val="90000"/>
                  </a:schemeClr>
                </a:solidFill>
              </a:rPr>
              <a:t>0% by Mass, 3-7% by Volume</a:t>
            </a:r>
          </a:p>
        </p:txBody>
      </p:sp>
      <p:sp>
        <p:nvSpPr>
          <p:cNvPr id="12" name="TextBox 11">
            <a:extLst>
              <a:ext uri="{FF2B5EF4-FFF2-40B4-BE49-F238E27FC236}">
                <a16:creationId xmlns:a16="http://schemas.microsoft.com/office/drawing/2014/main" id="{CC16FE84-4E4A-13AD-5AF2-65D53D629B4D}"/>
              </a:ext>
            </a:extLst>
          </p:cNvPr>
          <p:cNvSpPr txBox="1"/>
          <p:nvPr/>
        </p:nvSpPr>
        <p:spPr>
          <a:xfrm>
            <a:off x="3933826" y="3504652"/>
            <a:ext cx="3609974" cy="369332"/>
          </a:xfrm>
          <a:prstGeom prst="rect">
            <a:avLst/>
          </a:prstGeom>
          <a:noFill/>
        </p:spPr>
        <p:txBody>
          <a:bodyPr wrap="square" rtlCol="0">
            <a:spAutoFit/>
          </a:bodyPr>
          <a:lstStyle/>
          <a:p>
            <a:pPr algn="r"/>
            <a:r>
              <a:rPr lang="en-US" dirty="0"/>
              <a:t>4-6% by Mass, 11-12% by Volume</a:t>
            </a:r>
          </a:p>
        </p:txBody>
      </p:sp>
      <p:sp>
        <p:nvSpPr>
          <p:cNvPr id="13" name="TextBox 12">
            <a:extLst>
              <a:ext uri="{FF2B5EF4-FFF2-40B4-BE49-F238E27FC236}">
                <a16:creationId xmlns:a16="http://schemas.microsoft.com/office/drawing/2014/main" id="{5A97E50C-FE44-D4F6-7E0B-78DA08DDE498}"/>
              </a:ext>
            </a:extLst>
          </p:cNvPr>
          <p:cNvSpPr txBox="1"/>
          <p:nvPr/>
        </p:nvSpPr>
        <p:spPr>
          <a:xfrm>
            <a:off x="3933826" y="4817788"/>
            <a:ext cx="3609974" cy="369332"/>
          </a:xfrm>
          <a:prstGeom prst="rect">
            <a:avLst/>
          </a:prstGeom>
          <a:noFill/>
        </p:spPr>
        <p:txBody>
          <a:bodyPr wrap="square" rtlCol="0">
            <a:spAutoFit/>
          </a:bodyPr>
          <a:lstStyle/>
          <a:p>
            <a:pPr algn="r"/>
            <a:r>
              <a:rPr lang="en-US" dirty="0">
                <a:solidFill>
                  <a:schemeClr val="bg2">
                    <a:lumMod val="90000"/>
                  </a:schemeClr>
                </a:solidFill>
              </a:rPr>
              <a:t>94-96% by Mass, 83-84% by Volume</a:t>
            </a:r>
          </a:p>
        </p:txBody>
      </p:sp>
    </p:spTree>
    <p:extLst>
      <p:ext uri="{BB962C8B-B14F-4D97-AF65-F5344CB8AC3E}">
        <p14:creationId xmlns:p14="http://schemas.microsoft.com/office/powerpoint/2010/main" val="33790436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9EE60-0ADA-18AB-D25C-9DF1157DEE96}"/>
              </a:ext>
            </a:extLst>
          </p:cNvPr>
          <p:cNvSpPr>
            <a:spLocks noGrp="1"/>
          </p:cNvSpPr>
          <p:nvPr>
            <p:ph type="title"/>
          </p:nvPr>
        </p:nvSpPr>
        <p:spPr/>
        <p:txBody>
          <a:bodyPr/>
          <a:lstStyle/>
          <a:p>
            <a:r>
              <a:rPr lang="en-US" dirty="0"/>
              <a:t>Asphalt Binder</a:t>
            </a:r>
          </a:p>
        </p:txBody>
      </p:sp>
      <p:graphicFrame>
        <p:nvGraphicFramePr>
          <p:cNvPr id="5" name="Content Placeholder 4">
            <a:extLst>
              <a:ext uri="{FF2B5EF4-FFF2-40B4-BE49-F238E27FC236}">
                <a16:creationId xmlns:a16="http://schemas.microsoft.com/office/drawing/2014/main" id="{C08CE584-39EF-341F-57F7-A5F7071FA356}"/>
              </a:ext>
            </a:extLst>
          </p:cNvPr>
          <p:cNvGraphicFramePr>
            <a:graphicFrameLocks noGrp="1"/>
          </p:cNvGraphicFramePr>
          <p:nvPr>
            <p:ph idx="1"/>
          </p:nvPr>
        </p:nvGraphicFramePr>
        <p:xfrm>
          <a:off x="4267200" y="1552575"/>
          <a:ext cx="3657599" cy="4552947"/>
        </p:xfrm>
        <a:graphic>
          <a:graphicData uri="http://schemas.openxmlformats.org/drawingml/2006/table">
            <a:tbl>
              <a:tblPr firstRow="1" bandRow="1">
                <a:tableStyleId>{5C22544A-7EE6-4342-B048-85BDC9FD1C3A}</a:tableStyleId>
              </a:tblPr>
              <a:tblGrid>
                <a:gridCol w="3657599">
                  <a:extLst>
                    <a:ext uri="{9D8B030D-6E8A-4147-A177-3AD203B41FA5}">
                      <a16:colId xmlns:a16="http://schemas.microsoft.com/office/drawing/2014/main" val="1838202324"/>
                    </a:ext>
                  </a:extLst>
                </a:gridCol>
              </a:tblGrid>
              <a:tr h="904239">
                <a:tc>
                  <a:txBody>
                    <a:bodyPr/>
                    <a:lstStyle/>
                    <a:p>
                      <a:pPr algn="ctr"/>
                      <a:r>
                        <a:rPr lang="en-US" sz="2800" b="0" dirty="0">
                          <a:solidFill>
                            <a:schemeClr val="tx1"/>
                          </a:solidFill>
                        </a:rPr>
                        <a:t>Gasoline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07390597"/>
                  </a:ext>
                </a:extLst>
              </a:tr>
              <a:tr h="912177">
                <a:tc>
                  <a:txBody>
                    <a:bodyPr/>
                    <a:lstStyle/>
                    <a:p>
                      <a:pPr algn="ctr"/>
                      <a:r>
                        <a:rPr lang="en-US" sz="2800" dirty="0">
                          <a:solidFill>
                            <a:schemeClr val="tx1"/>
                          </a:solidFill>
                        </a:rPr>
                        <a:t>Kerosine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3826434503"/>
                  </a:ext>
                </a:extLst>
              </a:tr>
              <a:tr h="912177">
                <a:tc>
                  <a:txBody>
                    <a:bodyPr/>
                    <a:lstStyle/>
                    <a:p>
                      <a:pPr algn="ctr"/>
                      <a:r>
                        <a:rPr lang="en-US" sz="2800" dirty="0">
                          <a:solidFill>
                            <a:schemeClr val="tx1"/>
                          </a:solidFill>
                        </a:rPr>
                        <a:t>Light Gas Oil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1695842325"/>
                  </a:ext>
                </a:extLst>
              </a:tr>
              <a:tr h="912177">
                <a:tc>
                  <a:txBody>
                    <a:bodyPr/>
                    <a:lstStyle/>
                    <a:p>
                      <a:pPr algn="ctr"/>
                      <a:r>
                        <a:rPr lang="en-US" sz="2800" dirty="0">
                          <a:solidFill>
                            <a:schemeClr val="tx1"/>
                          </a:solidFill>
                        </a:rPr>
                        <a:t>Heavy Gas Oil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val="2250037211"/>
                  </a:ext>
                </a:extLst>
              </a:tr>
              <a:tr h="912177">
                <a:tc>
                  <a:txBody>
                    <a:bodyPr/>
                    <a:lstStyle/>
                    <a:p>
                      <a:pPr algn="ctr"/>
                      <a:r>
                        <a:rPr lang="en-US" sz="2800" dirty="0">
                          <a:solidFill>
                            <a:schemeClr val="tx1"/>
                          </a:solidFill>
                        </a:rPr>
                        <a:t>Asphalt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extLst>
                  <a:ext uri="{0D108BD9-81ED-4DB2-BD59-A6C34878D82A}">
                    <a16:rowId xmlns:a16="http://schemas.microsoft.com/office/drawing/2014/main" val="2750196591"/>
                  </a:ext>
                </a:extLst>
              </a:tr>
            </a:tbl>
          </a:graphicData>
        </a:graphic>
      </p:graphicFrame>
      <p:sp>
        <p:nvSpPr>
          <p:cNvPr id="4" name="Slide Number Placeholder 3">
            <a:extLst>
              <a:ext uri="{FF2B5EF4-FFF2-40B4-BE49-F238E27FC236}">
                <a16:creationId xmlns:a16="http://schemas.microsoft.com/office/drawing/2014/main" id="{9B4F89D9-AC1B-F288-FA08-DB75FA42D9DE}"/>
              </a:ext>
            </a:extLst>
          </p:cNvPr>
          <p:cNvSpPr>
            <a:spLocks noGrp="1"/>
          </p:cNvSpPr>
          <p:nvPr>
            <p:ph type="sldNum" sz="quarter" idx="12"/>
          </p:nvPr>
        </p:nvSpPr>
        <p:spPr/>
        <p:txBody>
          <a:bodyPr/>
          <a:lstStyle/>
          <a:p>
            <a:fld id="{E53128C0-3212-446F-AC1C-14CF8CDF1D6C}" type="slidenum">
              <a:rPr lang="en-US" smtClean="0"/>
              <a:t>9</a:t>
            </a:fld>
            <a:endParaRPr lang="en-US"/>
          </a:p>
        </p:txBody>
      </p:sp>
      <p:sp>
        <p:nvSpPr>
          <p:cNvPr id="6" name="TextBox 5">
            <a:extLst>
              <a:ext uri="{FF2B5EF4-FFF2-40B4-BE49-F238E27FC236}">
                <a16:creationId xmlns:a16="http://schemas.microsoft.com/office/drawing/2014/main" id="{3DBA61F4-14DF-F976-B885-9FC629528D6E}"/>
              </a:ext>
            </a:extLst>
          </p:cNvPr>
          <p:cNvSpPr txBox="1"/>
          <p:nvPr/>
        </p:nvSpPr>
        <p:spPr>
          <a:xfrm>
            <a:off x="453389" y="2243995"/>
            <a:ext cx="3533775" cy="3170099"/>
          </a:xfrm>
          <a:prstGeom prst="rect">
            <a:avLst/>
          </a:prstGeom>
          <a:noFill/>
        </p:spPr>
        <p:txBody>
          <a:bodyPr wrap="square" rtlCol="0">
            <a:spAutoFit/>
          </a:bodyPr>
          <a:lstStyle/>
          <a:p>
            <a:pPr algn="ctr"/>
            <a:r>
              <a:rPr lang="en-US" sz="2000" dirty="0">
                <a:latin typeface="Aptos Serif" panose="02020604070405020304" pitchFamily="18" charset="0"/>
                <a:cs typeface="Aptos Serif" panose="02020604070405020304" pitchFamily="18" charset="0"/>
              </a:rPr>
              <a:t>Asphalt is a black, viscoelastic material.</a:t>
            </a:r>
          </a:p>
          <a:p>
            <a:pPr algn="ctr"/>
            <a:r>
              <a:rPr lang="en-US" sz="2000" dirty="0">
                <a:latin typeface="Aptos Serif" panose="02020604070405020304" pitchFamily="18" charset="0"/>
                <a:cs typeface="Aptos Serif" panose="02020604070405020304" pitchFamily="18" charset="0"/>
              </a:rPr>
              <a:t> </a:t>
            </a:r>
          </a:p>
          <a:p>
            <a:pPr algn="ctr"/>
            <a:r>
              <a:rPr lang="en-US" sz="2000" dirty="0">
                <a:latin typeface="Aptos Serif" panose="02020604070405020304" pitchFamily="18" charset="0"/>
                <a:cs typeface="Aptos Serif" panose="02020604070405020304" pitchFamily="18" charset="0"/>
              </a:rPr>
              <a:t>“viscous” meaning the material will flow when force is applied for a length of time</a:t>
            </a:r>
          </a:p>
          <a:p>
            <a:pPr algn="ctr"/>
            <a:r>
              <a:rPr lang="en-US" sz="2000" dirty="0">
                <a:latin typeface="Aptos Serif" panose="02020604070405020304" pitchFamily="18" charset="0"/>
                <a:cs typeface="Aptos Serif" panose="02020604070405020304" pitchFamily="18" charset="0"/>
              </a:rPr>
              <a:t>“elastic” meaning the material will partially return to its original shape after the force is removed</a:t>
            </a:r>
          </a:p>
        </p:txBody>
      </p:sp>
      <p:sp>
        <p:nvSpPr>
          <p:cNvPr id="8" name="TextBox 7">
            <a:extLst>
              <a:ext uri="{FF2B5EF4-FFF2-40B4-BE49-F238E27FC236}">
                <a16:creationId xmlns:a16="http://schemas.microsoft.com/office/drawing/2014/main" id="{6C9D1459-47E8-FAA9-9CB7-F8AF63F3811F}"/>
              </a:ext>
            </a:extLst>
          </p:cNvPr>
          <p:cNvSpPr txBox="1"/>
          <p:nvPr/>
        </p:nvSpPr>
        <p:spPr>
          <a:xfrm>
            <a:off x="8204835" y="2397884"/>
            <a:ext cx="3360247" cy="2862322"/>
          </a:xfrm>
          <a:prstGeom prst="rect">
            <a:avLst/>
          </a:prstGeom>
          <a:noFill/>
        </p:spPr>
        <p:txBody>
          <a:bodyPr wrap="square">
            <a:spAutoFit/>
          </a:bodyPr>
          <a:lstStyle/>
          <a:p>
            <a:pPr algn="ctr"/>
            <a:r>
              <a:rPr lang="en-US" sz="1800" dirty="0">
                <a:latin typeface="Aptos Serif" panose="02020604070405020304" pitchFamily="18" charset="0"/>
                <a:cs typeface="Aptos Serif" panose="02020604070405020304" pitchFamily="18" charset="0"/>
              </a:rPr>
              <a:t>At elevated temperatures, asphalt hardens to provide internal cohesion to the mixture and adhere to aggregate particles.  </a:t>
            </a:r>
            <a:r>
              <a:rPr lang="en-US" dirty="0">
                <a:latin typeface="Aptos Serif" panose="02020604070405020304" pitchFamily="18" charset="0"/>
                <a:cs typeface="Aptos Serif" panose="02020604070405020304" pitchFamily="18" charset="0"/>
              </a:rPr>
              <a:t>Asphalt binder is the “glue” that binds aggregate particles together in an asphalt mixture providing cohesion and structural integrity.</a:t>
            </a:r>
            <a:endParaRPr lang="en-US" sz="1800" dirty="0">
              <a:latin typeface="Aptos Serif" panose="02020604070405020304" pitchFamily="18" charset="0"/>
              <a:cs typeface="Aptos Serif" panose="02020604070405020304" pitchFamily="18" charset="0"/>
            </a:endParaRPr>
          </a:p>
        </p:txBody>
      </p:sp>
    </p:spTree>
    <p:extLst>
      <p:ext uri="{BB962C8B-B14F-4D97-AF65-F5344CB8AC3E}">
        <p14:creationId xmlns:p14="http://schemas.microsoft.com/office/powerpoint/2010/main" val="23250329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9EE60-0ADA-18AB-D25C-9DF1157DEE96}"/>
              </a:ext>
            </a:extLst>
          </p:cNvPr>
          <p:cNvSpPr>
            <a:spLocks noGrp="1"/>
          </p:cNvSpPr>
          <p:nvPr>
            <p:ph type="title"/>
          </p:nvPr>
        </p:nvSpPr>
        <p:spPr/>
        <p:txBody>
          <a:bodyPr/>
          <a:lstStyle/>
          <a:p>
            <a:r>
              <a:rPr lang="en-US"/>
              <a:t>Asphalt Binder</a:t>
            </a:r>
            <a:endParaRPr lang="en-US" dirty="0"/>
          </a:p>
        </p:txBody>
      </p:sp>
      <p:sp>
        <p:nvSpPr>
          <p:cNvPr id="4" name="Slide Number Placeholder 3">
            <a:extLst>
              <a:ext uri="{FF2B5EF4-FFF2-40B4-BE49-F238E27FC236}">
                <a16:creationId xmlns:a16="http://schemas.microsoft.com/office/drawing/2014/main" id="{9B4F89D9-AC1B-F288-FA08-DB75FA42D9DE}"/>
              </a:ext>
            </a:extLst>
          </p:cNvPr>
          <p:cNvSpPr>
            <a:spLocks noGrp="1"/>
          </p:cNvSpPr>
          <p:nvPr>
            <p:ph type="sldNum" sz="quarter" idx="12"/>
          </p:nvPr>
        </p:nvSpPr>
        <p:spPr/>
        <p:txBody>
          <a:bodyPr/>
          <a:lstStyle/>
          <a:p>
            <a:fld id="{E53128C0-3212-446F-AC1C-14CF8CDF1D6C}" type="slidenum">
              <a:rPr lang="en-US" smtClean="0"/>
              <a:t>10</a:t>
            </a:fld>
            <a:endParaRPr lang="en-US"/>
          </a:p>
        </p:txBody>
      </p:sp>
      <p:pic>
        <p:nvPicPr>
          <p:cNvPr id="14" name="Picture 13">
            <a:extLst>
              <a:ext uri="{FF2B5EF4-FFF2-40B4-BE49-F238E27FC236}">
                <a16:creationId xmlns:a16="http://schemas.microsoft.com/office/drawing/2014/main" id="{6B957CF1-696D-5296-3A39-40775A7B185B}"/>
              </a:ext>
            </a:extLst>
          </p:cNvPr>
          <p:cNvPicPr>
            <a:picLocks noChangeAspect="1"/>
          </p:cNvPicPr>
          <p:nvPr/>
        </p:nvPicPr>
        <p:blipFill>
          <a:blip r:embed="rId2"/>
          <a:stretch>
            <a:fillRect/>
          </a:stretch>
        </p:blipFill>
        <p:spPr>
          <a:xfrm>
            <a:off x="160255" y="1259052"/>
            <a:ext cx="7590176" cy="5233823"/>
          </a:xfrm>
          <a:prstGeom prst="rect">
            <a:avLst/>
          </a:prstGeom>
          <a:effectLst>
            <a:outerShdw dist="50800" dir="5400000" sx="1000" sy="1000" algn="ctr" rotWithShape="0">
              <a:srgbClr val="000000">
                <a:alpha val="0"/>
              </a:srgbClr>
            </a:outerShdw>
            <a:softEdge rad="228600"/>
          </a:effectLst>
        </p:spPr>
      </p:pic>
      <p:sp>
        <p:nvSpPr>
          <p:cNvPr id="15" name="TextBox 14">
            <a:extLst>
              <a:ext uri="{FF2B5EF4-FFF2-40B4-BE49-F238E27FC236}">
                <a16:creationId xmlns:a16="http://schemas.microsoft.com/office/drawing/2014/main" id="{03D4D9BA-340A-D850-5AD0-9358D9E4BC63}"/>
              </a:ext>
            </a:extLst>
          </p:cNvPr>
          <p:cNvSpPr txBox="1"/>
          <p:nvPr/>
        </p:nvSpPr>
        <p:spPr>
          <a:xfrm>
            <a:off x="7750431" y="2105162"/>
            <a:ext cx="4281314" cy="3200876"/>
          </a:xfrm>
          <a:prstGeom prst="rect">
            <a:avLst/>
          </a:prstGeom>
          <a:noFill/>
        </p:spPr>
        <p:txBody>
          <a:bodyPr wrap="square" rtlCol="0">
            <a:spAutoFit/>
          </a:bodyPr>
          <a:lstStyle/>
          <a:p>
            <a:pPr algn="ctr"/>
            <a:r>
              <a:rPr lang="en-US" sz="3200" b="1" dirty="0"/>
              <a:t>Asphalt Behavior is dependent on:</a:t>
            </a:r>
          </a:p>
          <a:p>
            <a:pPr algn="ctr"/>
            <a:endParaRPr lang="en-US" dirty="0"/>
          </a:p>
          <a:p>
            <a:pPr algn="ctr"/>
            <a:r>
              <a:rPr lang="en-US" sz="2400" dirty="0"/>
              <a:t>Temperature</a:t>
            </a:r>
          </a:p>
          <a:p>
            <a:pPr marL="285750" indent="-285750" algn="ctr">
              <a:buFont typeface="Arial" panose="020B0604020202020204" pitchFamily="34" charset="0"/>
              <a:buChar char="•"/>
            </a:pPr>
            <a:endParaRPr lang="en-US" sz="2400" dirty="0"/>
          </a:p>
          <a:p>
            <a:pPr algn="ctr"/>
            <a:r>
              <a:rPr lang="en-US" sz="2400" dirty="0"/>
              <a:t>Time of Loading</a:t>
            </a:r>
          </a:p>
          <a:p>
            <a:pPr marL="285750" indent="-285750" algn="ctr">
              <a:buFont typeface="Arial" panose="020B0604020202020204" pitchFamily="34" charset="0"/>
              <a:buChar char="•"/>
            </a:pPr>
            <a:endParaRPr lang="en-US" sz="2400" dirty="0"/>
          </a:p>
          <a:p>
            <a:pPr algn="ctr"/>
            <a:r>
              <a:rPr lang="en-US" sz="2400" dirty="0"/>
              <a:t>Aging</a:t>
            </a:r>
          </a:p>
        </p:txBody>
      </p:sp>
    </p:spTree>
    <p:extLst>
      <p:ext uri="{BB962C8B-B14F-4D97-AF65-F5344CB8AC3E}">
        <p14:creationId xmlns:p14="http://schemas.microsoft.com/office/powerpoint/2010/main" val="4285332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1F127-48CC-4ADF-FAB6-4285FA2013A0}"/>
              </a:ext>
            </a:extLst>
          </p:cNvPr>
          <p:cNvSpPr>
            <a:spLocks noGrp="1"/>
          </p:cNvSpPr>
          <p:nvPr>
            <p:ph type="title"/>
          </p:nvPr>
        </p:nvSpPr>
        <p:spPr/>
        <p:txBody>
          <a:bodyPr/>
          <a:lstStyle/>
          <a:p>
            <a:r>
              <a:rPr lang="en-US" dirty="0"/>
              <a:t>Asphalt Binder Nomenclature</a:t>
            </a:r>
          </a:p>
        </p:txBody>
      </p:sp>
      <p:sp>
        <p:nvSpPr>
          <p:cNvPr id="3" name="Content Placeholder 2">
            <a:extLst>
              <a:ext uri="{FF2B5EF4-FFF2-40B4-BE49-F238E27FC236}">
                <a16:creationId xmlns:a16="http://schemas.microsoft.com/office/drawing/2014/main" id="{BB1B9A06-D686-7E67-CE6C-4531A481F820}"/>
              </a:ext>
            </a:extLst>
          </p:cNvPr>
          <p:cNvSpPr>
            <a:spLocks noGrp="1"/>
          </p:cNvSpPr>
          <p:nvPr>
            <p:ph sz="half" idx="1"/>
          </p:nvPr>
        </p:nvSpPr>
        <p:spPr>
          <a:xfrm>
            <a:off x="2834962" y="1857732"/>
            <a:ext cx="5859545" cy="584200"/>
          </a:xfrm>
        </p:spPr>
        <p:txBody>
          <a:bodyPr>
            <a:normAutofit fontScale="92500" lnSpcReduction="10000"/>
          </a:bodyPr>
          <a:lstStyle/>
          <a:p>
            <a:pPr marL="0" indent="0" algn="ctr">
              <a:buNone/>
            </a:pPr>
            <a:r>
              <a:rPr lang="en-US" sz="4000" dirty="0"/>
              <a:t>PG </a:t>
            </a:r>
            <a:r>
              <a:rPr lang="en-US" sz="4000" dirty="0">
                <a:solidFill>
                  <a:srgbClr val="FF0000"/>
                </a:solidFill>
              </a:rPr>
              <a:t>64</a:t>
            </a:r>
            <a:r>
              <a:rPr lang="en-US" sz="4000" dirty="0">
                <a:solidFill>
                  <a:schemeClr val="accent3">
                    <a:lumMod val="60000"/>
                    <a:lumOff val="40000"/>
                  </a:schemeClr>
                </a:solidFill>
              </a:rPr>
              <a:t>-22</a:t>
            </a:r>
          </a:p>
        </p:txBody>
      </p:sp>
      <p:sp>
        <p:nvSpPr>
          <p:cNvPr id="5" name="Slide Number Placeholder 4">
            <a:extLst>
              <a:ext uri="{FF2B5EF4-FFF2-40B4-BE49-F238E27FC236}">
                <a16:creationId xmlns:a16="http://schemas.microsoft.com/office/drawing/2014/main" id="{62267147-6C60-0218-4259-7051C5A679C8}"/>
              </a:ext>
            </a:extLst>
          </p:cNvPr>
          <p:cNvSpPr>
            <a:spLocks noGrp="1"/>
          </p:cNvSpPr>
          <p:nvPr>
            <p:ph type="sldNum" sz="quarter" idx="12"/>
          </p:nvPr>
        </p:nvSpPr>
        <p:spPr/>
        <p:txBody>
          <a:bodyPr/>
          <a:lstStyle/>
          <a:p>
            <a:fld id="{E53128C0-3212-446F-AC1C-14CF8CDF1D6C}" type="slidenum">
              <a:rPr lang="en-US" smtClean="0"/>
              <a:t>11</a:t>
            </a:fld>
            <a:endParaRPr lang="en-US" dirty="0"/>
          </a:p>
        </p:txBody>
      </p:sp>
      <p:sp>
        <p:nvSpPr>
          <p:cNvPr id="6" name="TextBox 5">
            <a:extLst>
              <a:ext uri="{FF2B5EF4-FFF2-40B4-BE49-F238E27FC236}">
                <a16:creationId xmlns:a16="http://schemas.microsoft.com/office/drawing/2014/main" id="{D41EB549-3FCD-D43C-0A1F-AE7518E5F4E3}"/>
              </a:ext>
            </a:extLst>
          </p:cNvPr>
          <p:cNvSpPr txBox="1"/>
          <p:nvPr/>
        </p:nvSpPr>
        <p:spPr>
          <a:xfrm>
            <a:off x="379468" y="2557177"/>
            <a:ext cx="2743200" cy="461665"/>
          </a:xfrm>
          <a:prstGeom prst="rect">
            <a:avLst/>
          </a:prstGeom>
          <a:noFill/>
        </p:spPr>
        <p:txBody>
          <a:bodyPr wrap="square" rtlCol="0">
            <a:spAutoFit/>
          </a:bodyPr>
          <a:lstStyle/>
          <a:p>
            <a:pPr algn="ctr"/>
            <a:r>
              <a:rPr lang="en-US" sz="2400" dirty="0"/>
              <a:t>Performance Grade</a:t>
            </a:r>
          </a:p>
        </p:txBody>
      </p:sp>
      <p:cxnSp>
        <p:nvCxnSpPr>
          <p:cNvPr id="9" name="Straight Arrow Connector 8">
            <a:extLst>
              <a:ext uri="{FF2B5EF4-FFF2-40B4-BE49-F238E27FC236}">
                <a16:creationId xmlns:a16="http://schemas.microsoft.com/office/drawing/2014/main" id="{A68F8185-446A-706E-39D7-0BA82F926BA6}"/>
              </a:ext>
            </a:extLst>
          </p:cNvPr>
          <p:cNvCxnSpPr>
            <a:cxnSpLocks/>
          </p:cNvCxnSpPr>
          <p:nvPr/>
        </p:nvCxnSpPr>
        <p:spPr>
          <a:xfrm flipV="1">
            <a:off x="1640393" y="2145283"/>
            <a:ext cx="2981374" cy="483927"/>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3B2ED8F4-F849-BAD7-416C-63F20793F78B}"/>
              </a:ext>
            </a:extLst>
          </p:cNvPr>
          <p:cNvSpPr txBox="1"/>
          <p:nvPr/>
        </p:nvSpPr>
        <p:spPr>
          <a:xfrm>
            <a:off x="2956288" y="3101859"/>
            <a:ext cx="5021183" cy="769441"/>
          </a:xfrm>
          <a:prstGeom prst="rect">
            <a:avLst/>
          </a:prstGeom>
          <a:noFill/>
        </p:spPr>
        <p:txBody>
          <a:bodyPr wrap="square" rtlCol="0">
            <a:spAutoFit/>
          </a:bodyPr>
          <a:lstStyle/>
          <a:p>
            <a:pPr algn="ctr"/>
            <a:r>
              <a:rPr lang="en-US" sz="2400" dirty="0">
                <a:solidFill>
                  <a:srgbClr val="FF0000"/>
                </a:solidFill>
              </a:rPr>
              <a:t>High Temperature ◦C</a:t>
            </a:r>
          </a:p>
          <a:p>
            <a:pPr algn="ctr"/>
            <a:r>
              <a:rPr lang="en-US" sz="2000" dirty="0"/>
              <a:t>highest 7-day average pavement temperature </a:t>
            </a:r>
          </a:p>
        </p:txBody>
      </p:sp>
      <p:cxnSp>
        <p:nvCxnSpPr>
          <p:cNvPr id="14" name="Straight Arrow Connector 13">
            <a:extLst>
              <a:ext uri="{FF2B5EF4-FFF2-40B4-BE49-F238E27FC236}">
                <a16:creationId xmlns:a16="http://schemas.microsoft.com/office/drawing/2014/main" id="{8BDC593E-28C4-A80E-2A6F-8706238D3536}"/>
              </a:ext>
            </a:extLst>
          </p:cNvPr>
          <p:cNvCxnSpPr>
            <a:cxnSpLocks/>
          </p:cNvCxnSpPr>
          <p:nvPr/>
        </p:nvCxnSpPr>
        <p:spPr>
          <a:xfrm flipV="1">
            <a:off x="5697784" y="2277662"/>
            <a:ext cx="0" cy="849787"/>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023C4595-EA0A-65A6-E4BB-5432C3A33F5E}"/>
              </a:ext>
            </a:extLst>
          </p:cNvPr>
          <p:cNvSpPr txBox="1"/>
          <p:nvPr/>
        </p:nvSpPr>
        <p:spPr>
          <a:xfrm>
            <a:off x="6831784" y="3789653"/>
            <a:ext cx="5128007" cy="769441"/>
          </a:xfrm>
          <a:prstGeom prst="rect">
            <a:avLst/>
          </a:prstGeom>
          <a:noFill/>
        </p:spPr>
        <p:txBody>
          <a:bodyPr wrap="square" rtlCol="0">
            <a:spAutoFit/>
          </a:bodyPr>
          <a:lstStyle/>
          <a:p>
            <a:pPr algn="ctr"/>
            <a:r>
              <a:rPr lang="en-US" sz="2400" dirty="0">
                <a:solidFill>
                  <a:srgbClr val="00B0F0"/>
                </a:solidFill>
              </a:rPr>
              <a:t>Low Temperature ◦C</a:t>
            </a:r>
          </a:p>
          <a:p>
            <a:pPr algn="ctr"/>
            <a:r>
              <a:rPr lang="en-US" sz="2000" dirty="0"/>
              <a:t>lowest historical yearly pavement temperature</a:t>
            </a:r>
          </a:p>
        </p:txBody>
      </p:sp>
      <p:cxnSp>
        <p:nvCxnSpPr>
          <p:cNvPr id="20" name="Straight Arrow Connector 19">
            <a:extLst>
              <a:ext uri="{FF2B5EF4-FFF2-40B4-BE49-F238E27FC236}">
                <a16:creationId xmlns:a16="http://schemas.microsoft.com/office/drawing/2014/main" id="{D5D75520-4F13-562E-ADC6-DAB0DB467203}"/>
              </a:ext>
            </a:extLst>
          </p:cNvPr>
          <p:cNvCxnSpPr>
            <a:cxnSpLocks/>
          </p:cNvCxnSpPr>
          <p:nvPr/>
        </p:nvCxnSpPr>
        <p:spPr>
          <a:xfrm flipH="1" flipV="1">
            <a:off x="6831784" y="2277662"/>
            <a:ext cx="2741497" cy="1575988"/>
          </a:xfrm>
          <a:prstGeom prst="straightConnector1">
            <a:avLst/>
          </a:prstGeom>
          <a:ln>
            <a:solidFill>
              <a:srgbClr val="00B0F0"/>
            </a:solidFill>
            <a:tailEnd type="triangle"/>
          </a:ln>
        </p:spPr>
        <p:style>
          <a:lnRef idx="2">
            <a:schemeClr val="accent1"/>
          </a:lnRef>
          <a:fillRef idx="0">
            <a:schemeClr val="accent1"/>
          </a:fillRef>
          <a:effectRef idx="1">
            <a:schemeClr val="accent1"/>
          </a:effectRef>
          <a:fontRef idx="minor">
            <a:schemeClr val="tx1"/>
          </a:fontRef>
        </p:style>
      </p:cxnSp>
      <p:sp>
        <p:nvSpPr>
          <p:cNvPr id="7" name="TextBox 6">
            <a:extLst>
              <a:ext uri="{FF2B5EF4-FFF2-40B4-BE49-F238E27FC236}">
                <a16:creationId xmlns:a16="http://schemas.microsoft.com/office/drawing/2014/main" id="{5AF77FE5-471D-98EA-35B1-965A4AC17E44}"/>
              </a:ext>
            </a:extLst>
          </p:cNvPr>
          <p:cNvSpPr txBox="1"/>
          <p:nvPr/>
        </p:nvSpPr>
        <p:spPr>
          <a:xfrm>
            <a:off x="5303364" y="1396067"/>
            <a:ext cx="895351" cy="461665"/>
          </a:xfrm>
          <a:prstGeom prst="rect">
            <a:avLst/>
          </a:prstGeom>
          <a:noFill/>
        </p:spPr>
        <p:txBody>
          <a:bodyPr wrap="square" rtlCol="0">
            <a:spAutoFit/>
          </a:bodyPr>
          <a:lstStyle/>
          <a:p>
            <a:pPr algn="ctr"/>
            <a:r>
              <a:rPr lang="en-US" sz="2400" b="1" dirty="0">
                <a:solidFill>
                  <a:srgbClr val="FF0000"/>
                </a:solidFill>
              </a:rPr>
              <a:t>147°F</a:t>
            </a:r>
          </a:p>
        </p:txBody>
      </p:sp>
      <p:sp>
        <p:nvSpPr>
          <p:cNvPr id="12" name="TextBox 11">
            <a:extLst>
              <a:ext uri="{FF2B5EF4-FFF2-40B4-BE49-F238E27FC236}">
                <a16:creationId xmlns:a16="http://schemas.microsoft.com/office/drawing/2014/main" id="{98397250-8F8D-AF7E-98CB-0CD934D78770}"/>
              </a:ext>
            </a:extLst>
          </p:cNvPr>
          <p:cNvSpPr txBox="1"/>
          <p:nvPr/>
        </p:nvSpPr>
        <p:spPr>
          <a:xfrm>
            <a:off x="6198715" y="1390605"/>
            <a:ext cx="681597" cy="461665"/>
          </a:xfrm>
          <a:prstGeom prst="rect">
            <a:avLst/>
          </a:prstGeom>
          <a:noFill/>
        </p:spPr>
        <p:txBody>
          <a:bodyPr wrap="square" rtlCol="0">
            <a:spAutoFit/>
          </a:bodyPr>
          <a:lstStyle/>
          <a:p>
            <a:r>
              <a:rPr lang="en-US" sz="2400" b="1" dirty="0">
                <a:solidFill>
                  <a:srgbClr val="00B0F0"/>
                </a:solidFill>
              </a:rPr>
              <a:t>-7°F</a:t>
            </a:r>
          </a:p>
        </p:txBody>
      </p:sp>
      <p:sp>
        <p:nvSpPr>
          <p:cNvPr id="28" name="TextBox 27">
            <a:extLst>
              <a:ext uri="{FF2B5EF4-FFF2-40B4-BE49-F238E27FC236}">
                <a16:creationId xmlns:a16="http://schemas.microsoft.com/office/drawing/2014/main" id="{A6135470-AE14-5C91-5855-766B31B75477}"/>
              </a:ext>
            </a:extLst>
          </p:cNvPr>
          <p:cNvSpPr txBox="1"/>
          <p:nvPr/>
        </p:nvSpPr>
        <p:spPr>
          <a:xfrm>
            <a:off x="53739" y="5201371"/>
            <a:ext cx="11906052" cy="461665"/>
          </a:xfrm>
          <a:prstGeom prst="rect">
            <a:avLst/>
          </a:prstGeom>
          <a:noFill/>
        </p:spPr>
        <p:txBody>
          <a:bodyPr wrap="square" rtlCol="0">
            <a:spAutoFit/>
          </a:bodyPr>
          <a:lstStyle/>
          <a:p>
            <a:pPr algn="ctr"/>
            <a:r>
              <a:rPr lang="en-US" sz="2400" dirty="0"/>
              <a:t>The </a:t>
            </a:r>
            <a:r>
              <a:rPr lang="en-US" sz="2400" b="1" dirty="0">
                <a:solidFill>
                  <a:srgbClr val="FF0000"/>
                </a:solidFill>
              </a:rPr>
              <a:t>HIGHER</a:t>
            </a:r>
            <a:r>
              <a:rPr lang="en-US" sz="2400" dirty="0"/>
              <a:t> the </a:t>
            </a:r>
            <a:r>
              <a:rPr lang="en-US" sz="2400" dirty="0">
                <a:solidFill>
                  <a:srgbClr val="FF0000"/>
                </a:solidFill>
              </a:rPr>
              <a:t>high-grade</a:t>
            </a:r>
            <a:r>
              <a:rPr lang="en-US" sz="2400" dirty="0"/>
              <a:t> temperature, the </a:t>
            </a:r>
            <a:r>
              <a:rPr lang="en-US" sz="2400" u="sng" dirty="0"/>
              <a:t>stiffer</a:t>
            </a:r>
            <a:r>
              <a:rPr lang="en-US" sz="2400" dirty="0"/>
              <a:t>, more </a:t>
            </a:r>
            <a:r>
              <a:rPr lang="en-US" sz="2400" i="1" dirty="0"/>
              <a:t>rut resistant</a:t>
            </a:r>
            <a:r>
              <a:rPr lang="en-US" sz="2400" dirty="0"/>
              <a:t> the asphalt binder</a:t>
            </a:r>
          </a:p>
        </p:txBody>
      </p:sp>
      <p:sp>
        <p:nvSpPr>
          <p:cNvPr id="29" name="TextBox 28">
            <a:extLst>
              <a:ext uri="{FF2B5EF4-FFF2-40B4-BE49-F238E27FC236}">
                <a16:creationId xmlns:a16="http://schemas.microsoft.com/office/drawing/2014/main" id="{EC78FD87-336C-16F1-F987-9DAAD7A961E9}"/>
              </a:ext>
            </a:extLst>
          </p:cNvPr>
          <p:cNvSpPr txBox="1"/>
          <p:nvPr/>
        </p:nvSpPr>
        <p:spPr>
          <a:xfrm>
            <a:off x="160255" y="5767138"/>
            <a:ext cx="11906052" cy="461665"/>
          </a:xfrm>
          <a:prstGeom prst="rect">
            <a:avLst/>
          </a:prstGeom>
          <a:noFill/>
        </p:spPr>
        <p:txBody>
          <a:bodyPr wrap="square" rtlCol="0">
            <a:spAutoFit/>
          </a:bodyPr>
          <a:lstStyle/>
          <a:p>
            <a:pPr algn="ctr"/>
            <a:r>
              <a:rPr lang="en-US" sz="2400" dirty="0"/>
              <a:t>The </a:t>
            </a:r>
            <a:r>
              <a:rPr lang="en-US" sz="2400" b="1" dirty="0">
                <a:solidFill>
                  <a:srgbClr val="00B0F0"/>
                </a:solidFill>
              </a:rPr>
              <a:t>LOWER</a:t>
            </a:r>
            <a:r>
              <a:rPr lang="en-US" sz="2400" dirty="0"/>
              <a:t> the </a:t>
            </a:r>
            <a:r>
              <a:rPr lang="en-US" sz="2400" dirty="0">
                <a:solidFill>
                  <a:srgbClr val="00B0F0"/>
                </a:solidFill>
              </a:rPr>
              <a:t>low-grade</a:t>
            </a:r>
            <a:r>
              <a:rPr lang="en-US" sz="2400" dirty="0"/>
              <a:t> temperature, the </a:t>
            </a:r>
            <a:r>
              <a:rPr lang="en-US" sz="2400" u="sng" dirty="0"/>
              <a:t>softer</a:t>
            </a:r>
            <a:r>
              <a:rPr lang="en-US" sz="2400" dirty="0"/>
              <a:t>, more </a:t>
            </a:r>
            <a:r>
              <a:rPr lang="en-US" sz="2400" i="1" dirty="0"/>
              <a:t>crack resistant </a:t>
            </a:r>
            <a:r>
              <a:rPr lang="en-US" sz="2400" dirty="0"/>
              <a:t>the asphalt binder</a:t>
            </a:r>
          </a:p>
        </p:txBody>
      </p:sp>
    </p:spTree>
    <p:extLst>
      <p:ext uri="{BB962C8B-B14F-4D97-AF65-F5344CB8AC3E}">
        <p14:creationId xmlns:p14="http://schemas.microsoft.com/office/powerpoint/2010/main" val="535318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9"/>
                                        </p:tgtEl>
                                        <p:attrNameLst>
                                          <p:attrName>ppt_x</p:attrName>
                                        </p:attrNameLst>
                                      </p:cBhvr>
                                      <p:tavLst>
                                        <p:tav tm="0">
                                          <p:val>
                                            <p:strVal val="ppt_x"/>
                                          </p:val>
                                        </p:tav>
                                        <p:tav tm="100000">
                                          <p:val>
                                            <p:strVal val="ppt_x"/>
                                          </p:val>
                                        </p:tav>
                                      </p:tavLst>
                                    </p:anim>
                                    <p:anim calcmode="lin" valueType="num">
                                      <p:cBhvr additive="base">
                                        <p:cTn id="7" dur="500"/>
                                        <p:tgtEl>
                                          <p:spTgt spid="9"/>
                                        </p:tgtEl>
                                        <p:attrNameLst>
                                          <p:attrName>ppt_y</p:attrName>
                                        </p:attrNameLst>
                                      </p:cBhvr>
                                      <p:tavLst>
                                        <p:tav tm="0">
                                          <p:val>
                                            <p:strVal val="ppt_y"/>
                                          </p:val>
                                        </p:tav>
                                        <p:tav tm="100000">
                                          <p:val>
                                            <p:strVal val="1+ppt_h/2"/>
                                          </p:val>
                                        </p:tav>
                                      </p:tavLst>
                                    </p:anim>
                                    <p:set>
                                      <p:cBhvr>
                                        <p:cTn id="8" dur="1" fill="hold">
                                          <p:stCondLst>
                                            <p:cond delay="499"/>
                                          </p:stCondLst>
                                        </p:cTn>
                                        <p:tgtEl>
                                          <p:spTgt spid="9"/>
                                        </p:tgtEl>
                                        <p:attrNameLst>
                                          <p:attrName>style.visibility</p:attrName>
                                        </p:attrNameLst>
                                      </p:cBhvr>
                                      <p:to>
                                        <p:strVal val="hidden"/>
                                      </p:to>
                                    </p:set>
                                  </p:childTnLst>
                                </p:cTn>
                              </p:par>
                              <p:par>
                                <p:cTn id="9" presetID="2" presetClass="exit" presetSubtype="4" fill="hold" grpId="0" nodeType="withEffect">
                                  <p:stCondLst>
                                    <p:cond delay="0"/>
                                  </p:stCondLst>
                                  <p:childTnLst>
                                    <p:anim calcmode="lin" valueType="num">
                                      <p:cBhvr additive="base">
                                        <p:cTn id="10" dur="500"/>
                                        <p:tgtEl>
                                          <p:spTgt spid="6"/>
                                        </p:tgtEl>
                                        <p:attrNameLst>
                                          <p:attrName>ppt_x</p:attrName>
                                        </p:attrNameLst>
                                      </p:cBhvr>
                                      <p:tavLst>
                                        <p:tav tm="0">
                                          <p:val>
                                            <p:strVal val="ppt_x"/>
                                          </p:val>
                                        </p:tav>
                                        <p:tav tm="100000">
                                          <p:val>
                                            <p:strVal val="ppt_x"/>
                                          </p:val>
                                        </p:tav>
                                      </p:tavLst>
                                    </p:anim>
                                    <p:anim calcmode="lin" valueType="num">
                                      <p:cBhvr additive="base">
                                        <p:cTn id="11" dur="500"/>
                                        <p:tgtEl>
                                          <p:spTgt spid="6"/>
                                        </p:tgtEl>
                                        <p:attrNameLst>
                                          <p:attrName>ppt_y</p:attrName>
                                        </p:attrNameLst>
                                      </p:cBhvr>
                                      <p:tavLst>
                                        <p:tav tm="0">
                                          <p:val>
                                            <p:strVal val="ppt_y"/>
                                          </p:val>
                                        </p:tav>
                                        <p:tav tm="100000">
                                          <p:val>
                                            <p:strVal val="1+ppt_h/2"/>
                                          </p:val>
                                        </p:tav>
                                      </p:tavLst>
                                    </p:anim>
                                    <p:set>
                                      <p:cBhvr>
                                        <p:cTn id="12" dur="1" fill="hold">
                                          <p:stCondLst>
                                            <p:cond delay="499"/>
                                          </p:stCondLst>
                                        </p:cTn>
                                        <p:tgtEl>
                                          <p:spTgt spid="6"/>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ppt_x"/>
                                          </p:val>
                                        </p:tav>
                                        <p:tav tm="100000">
                                          <p:val>
                                            <p:strVal val="#ppt_x"/>
                                          </p:val>
                                        </p:tav>
                                      </p:tavLst>
                                    </p:anim>
                                    <p:anim calcmode="lin" valueType="num">
                                      <p:cBhvr additive="base">
                                        <p:cTn id="22" dur="500" fill="hold"/>
                                        <p:tgtEl>
                                          <p:spTgt spid="11"/>
                                        </p:tgtEl>
                                        <p:attrNameLst>
                                          <p:attrName>ppt_y</p:attrName>
                                        </p:attrNameLst>
                                      </p:cBhvr>
                                      <p:tavLst>
                                        <p:tav tm="0">
                                          <p:val>
                                            <p:strVal val="1+#ppt_h/2"/>
                                          </p:val>
                                        </p:tav>
                                        <p:tav tm="100000">
                                          <p:val>
                                            <p:strVal val="#ppt_y"/>
                                          </p:val>
                                        </p:tav>
                                      </p:tavLst>
                                    </p:anim>
                                  </p:childTnLst>
                                </p:cTn>
                              </p:par>
                              <p:par>
                                <p:cTn id="23" presetID="1" presetClass="entr" presetSubtype="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2" presetClass="exit" presetSubtype="4" fill="hold" nodeType="clickEffect">
                                  <p:stCondLst>
                                    <p:cond delay="0"/>
                                  </p:stCondLst>
                                  <p:childTnLst>
                                    <p:anim calcmode="lin" valueType="num">
                                      <p:cBhvr additive="base">
                                        <p:cTn id="28" dur="500"/>
                                        <p:tgtEl>
                                          <p:spTgt spid="14"/>
                                        </p:tgtEl>
                                        <p:attrNameLst>
                                          <p:attrName>ppt_x</p:attrName>
                                        </p:attrNameLst>
                                      </p:cBhvr>
                                      <p:tavLst>
                                        <p:tav tm="0">
                                          <p:val>
                                            <p:strVal val="ppt_x"/>
                                          </p:val>
                                        </p:tav>
                                        <p:tav tm="100000">
                                          <p:val>
                                            <p:strVal val="ppt_x"/>
                                          </p:val>
                                        </p:tav>
                                      </p:tavLst>
                                    </p:anim>
                                    <p:anim calcmode="lin" valueType="num">
                                      <p:cBhvr additive="base">
                                        <p:cTn id="29" dur="500"/>
                                        <p:tgtEl>
                                          <p:spTgt spid="14"/>
                                        </p:tgtEl>
                                        <p:attrNameLst>
                                          <p:attrName>ppt_y</p:attrName>
                                        </p:attrNameLst>
                                      </p:cBhvr>
                                      <p:tavLst>
                                        <p:tav tm="0">
                                          <p:val>
                                            <p:strVal val="ppt_y"/>
                                          </p:val>
                                        </p:tav>
                                        <p:tav tm="100000">
                                          <p:val>
                                            <p:strVal val="1+ppt_h/2"/>
                                          </p:val>
                                        </p:tav>
                                      </p:tavLst>
                                    </p:anim>
                                    <p:set>
                                      <p:cBhvr>
                                        <p:cTn id="30" dur="1" fill="hold">
                                          <p:stCondLst>
                                            <p:cond delay="499"/>
                                          </p:stCondLst>
                                        </p:cTn>
                                        <p:tgtEl>
                                          <p:spTgt spid="14"/>
                                        </p:tgtEl>
                                        <p:attrNameLst>
                                          <p:attrName>style.visibility</p:attrName>
                                        </p:attrNameLst>
                                      </p:cBhvr>
                                      <p:to>
                                        <p:strVal val="hidden"/>
                                      </p:to>
                                    </p:set>
                                  </p:childTnLst>
                                </p:cTn>
                              </p:par>
                              <p:par>
                                <p:cTn id="31" presetID="2" presetClass="exit" presetSubtype="4" fill="hold" grpId="1" nodeType="withEffect">
                                  <p:stCondLst>
                                    <p:cond delay="0"/>
                                  </p:stCondLst>
                                  <p:childTnLst>
                                    <p:anim calcmode="lin" valueType="num">
                                      <p:cBhvr additive="base">
                                        <p:cTn id="32" dur="500"/>
                                        <p:tgtEl>
                                          <p:spTgt spid="11"/>
                                        </p:tgtEl>
                                        <p:attrNameLst>
                                          <p:attrName>ppt_x</p:attrName>
                                        </p:attrNameLst>
                                      </p:cBhvr>
                                      <p:tavLst>
                                        <p:tav tm="0">
                                          <p:val>
                                            <p:strVal val="ppt_x"/>
                                          </p:val>
                                        </p:tav>
                                        <p:tav tm="100000">
                                          <p:val>
                                            <p:strVal val="ppt_x"/>
                                          </p:val>
                                        </p:tav>
                                      </p:tavLst>
                                    </p:anim>
                                    <p:anim calcmode="lin" valueType="num">
                                      <p:cBhvr additive="base">
                                        <p:cTn id="33" dur="500"/>
                                        <p:tgtEl>
                                          <p:spTgt spid="11"/>
                                        </p:tgtEl>
                                        <p:attrNameLst>
                                          <p:attrName>ppt_y</p:attrName>
                                        </p:attrNameLst>
                                      </p:cBhvr>
                                      <p:tavLst>
                                        <p:tav tm="0">
                                          <p:val>
                                            <p:strVal val="ppt_y"/>
                                          </p:val>
                                        </p:tav>
                                        <p:tav tm="100000">
                                          <p:val>
                                            <p:strVal val="1+ppt_h/2"/>
                                          </p:val>
                                        </p:tav>
                                      </p:tavLst>
                                    </p:anim>
                                    <p:set>
                                      <p:cBhvr>
                                        <p:cTn id="34" dur="1" fill="hold">
                                          <p:stCondLst>
                                            <p:cond delay="499"/>
                                          </p:stCondLst>
                                        </p:cTn>
                                        <p:tgtEl>
                                          <p:spTgt spid="11"/>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ppt_x"/>
                                          </p:val>
                                        </p:tav>
                                        <p:tav tm="100000">
                                          <p:val>
                                            <p:strVal val="#ppt_x"/>
                                          </p:val>
                                        </p:tav>
                                      </p:tavLst>
                                    </p:anim>
                                    <p:anim calcmode="lin" valueType="num">
                                      <p:cBhvr additive="base">
                                        <p:cTn id="44" dur="500" fill="hold"/>
                                        <p:tgtEl>
                                          <p:spTgt spid="20"/>
                                        </p:tgtEl>
                                        <p:attrNameLst>
                                          <p:attrName>ppt_y</p:attrName>
                                        </p:attrNameLst>
                                      </p:cBhvr>
                                      <p:tavLst>
                                        <p:tav tm="0">
                                          <p:val>
                                            <p:strVal val="1+#ppt_h/2"/>
                                          </p:val>
                                        </p:tav>
                                        <p:tav tm="100000">
                                          <p:val>
                                            <p:strVal val="#ppt_y"/>
                                          </p:val>
                                        </p:tav>
                                      </p:tavLst>
                                    </p:anim>
                                  </p:childTnLst>
                                </p:cTn>
                              </p:par>
                              <p:par>
                                <p:cTn id="45" presetID="1" presetClass="entr" presetSubtype="0"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2" presetClass="exit" presetSubtype="4" fill="hold" grpId="1" nodeType="clickEffect">
                                  <p:stCondLst>
                                    <p:cond delay="0"/>
                                  </p:stCondLst>
                                  <p:childTnLst>
                                    <p:anim calcmode="lin" valueType="num">
                                      <p:cBhvr additive="base">
                                        <p:cTn id="50" dur="500"/>
                                        <p:tgtEl>
                                          <p:spTgt spid="16"/>
                                        </p:tgtEl>
                                        <p:attrNameLst>
                                          <p:attrName>ppt_x</p:attrName>
                                        </p:attrNameLst>
                                      </p:cBhvr>
                                      <p:tavLst>
                                        <p:tav tm="0">
                                          <p:val>
                                            <p:strVal val="ppt_x"/>
                                          </p:val>
                                        </p:tav>
                                        <p:tav tm="100000">
                                          <p:val>
                                            <p:strVal val="ppt_x"/>
                                          </p:val>
                                        </p:tav>
                                      </p:tavLst>
                                    </p:anim>
                                    <p:anim calcmode="lin" valueType="num">
                                      <p:cBhvr additive="base">
                                        <p:cTn id="51" dur="500"/>
                                        <p:tgtEl>
                                          <p:spTgt spid="16"/>
                                        </p:tgtEl>
                                        <p:attrNameLst>
                                          <p:attrName>ppt_y</p:attrName>
                                        </p:attrNameLst>
                                      </p:cBhvr>
                                      <p:tavLst>
                                        <p:tav tm="0">
                                          <p:val>
                                            <p:strVal val="ppt_y"/>
                                          </p:val>
                                        </p:tav>
                                        <p:tav tm="100000">
                                          <p:val>
                                            <p:strVal val="1+ppt_h/2"/>
                                          </p:val>
                                        </p:tav>
                                      </p:tavLst>
                                    </p:anim>
                                    <p:set>
                                      <p:cBhvr>
                                        <p:cTn id="52" dur="1" fill="hold">
                                          <p:stCondLst>
                                            <p:cond delay="499"/>
                                          </p:stCondLst>
                                        </p:cTn>
                                        <p:tgtEl>
                                          <p:spTgt spid="16"/>
                                        </p:tgtEl>
                                        <p:attrNameLst>
                                          <p:attrName>style.visibility</p:attrName>
                                        </p:attrNameLst>
                                      </p:cBhvr>
                                      <p:to>
                                        <p:strVal val="hidden"/>
                                      </p:to>
                                    </p:set>
                                  </p:childTnLst>
                                </p:cTn>
                              </p:par>
                              <p:par>
                                <p:cTn id="53" presetID="2" presetClass="exit" presetSubtype="4" fill="hold" nodeType="withEffect">
                                  <p:stCondLst>
                                    <p:cond delay="0"/>
                                  </p:stCondLst>
                                  <p:childTnLst>
                                    <p:anim calcmode="lin" valueType="num">
                                      <p:cBhvr additive="base">
                                        <p:cTn id="54" dur="500"/>
                                        <p:tgtEl>
                                          <p:spTgt spid="20"/>
                                        </p:tgtEl>
                                        <p:attrNameLst>
                                          <p:attrName>ppt_x</p:attrName>
                                        </p:attrNameLst>
                                      </p:cBhvr>
                                      <p:tavLst>
                                        <p:tav tm="0">
                                          <p:val>
                                            <p:strVal val="ppt_x"/>
                                          </p:val>
                                        </p:tav>
                                        <p:tav tm="100000">
                                          <p:val>
                                            <p:strVal val="ppt_x"/>
                                          </p:val>
                                        </p:tav>
                                      </p:tavLst>
                                    </p:anim>
                                    <p:anim calcmode="lin" valueType="num">
                                      <p:cBhvr additive="base">
                                        <p:cTn id="55" dur="500"/>
                                        <p:tgtEl>
                                          <p:spTgt spid="20"/>
                                        </p:tgtEl>
                                        <p:attrNameLst>
                                          <p:attrName>ppt_y</p:attrName>
                                        </p:attrNameLst>
                                      </p:cBhvr>
                                      <p:tavLst>
                                        <p:tav tm="0">
                                          <p:val>
                                            <p:strVal val="ppt_y"/>
                                          </p:val>
                                        </p:tav>
                                        <p:tav tm="100000">
                                          <p:val>
                                            <p:strVal val="1+ppt_h/2"/>
                                          </p:val>
                                        </p:tav>
                                      </p:tavLst>
                                    </p:anim>
                                    <p:set>
                                      <p:cBhvr>
                                        <p:cTn id="56" dur="1" fill="hold">
                                          <p:stCondLst>
                                            <p:cond delay="4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P spid="11" grpId="1"/>
      <p:bldP spid="16" grpId="0"/>
      <p:bldP spid="16" grpId="1"/>
      <p:bldP spid="7"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59268-EB68-38C3-A27A-B50EA32E6398}"/>
              </a:ext>
            </a:extLst>
          </p:cNvPr>
          <p:cNvSpPr>
            <a:spLocks noGrp="1"/>
          </p:cNvSpPr>
          <p:nvPr>
            <p:ph type="ctrTitle"/>
          </p:nvPr>
        </p:nvSpPr>
        <p:spPr>
          <a:xfrm>
            <a:off x="1524000" y="2235200"/>
            <a:ext cx="9144000" cy="2387600"/>
          </a:xfrm>
        </p:spPr>
        <p:txBody>
          <a:bodyPr/>
          <a:lstStyle/>
          <a:p>
            <a:r>
              <a:rPr lang="en-US" dirty="0"/>
              <a:t>Asphalt Binder Changes in Indiana</a:t>
            </a:r>
          </a:p>
        </p:txBody>
      </p:sp>
    </p:spTree>
    <p:extLst>
      <p:ext uri="{BB962C8B-B14F-4D97-AF65-F5344CB8AC3E}">
        <p14:creationId xmlns:p14="http://schemas.microsoft.com/office/powerpoint/2010/main" val="10767170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806C2-B393-2E8A-7CB8-510ED0E6D4EC}"/>
              </a:ext>
            </a:extLst>
          </p:cNvPr>
          <p:cNvSpPr>
            <a:spLocks noGrp="1"/>
          </p:cNvSpPr>
          <p:nvPr>
            <p:ph type="title"/>
          </p:nvPr>
        </p:nvSpPr>
        <p:spPr/>
        <p:txBody>
          <a:bodyPr/>
          <a:lstStyle/>
          <a:p>
            <a:r>
              <a:rPr lang="en-US" dirty="0"/>
              <a:t>Why were these changes made?</a:t>
            </a:r>
          </a:p>
        </p:txBody>
      </p:sp>
      <p:sp>
        <p:nvSpPr>
          <p:cNvPr id="3" name="Content Placeholder 2">
            <a:extLst>
              <a:ext uri="{FF2B5EF4-FFF2-40B4-BE49-F238E27FC236}">
                <a16:creationId xmlns:a16="http://schemas.microsoft.com/office/drawing/2014/main" id="{BD94DF92-04DA-983F-4C45-AA7E4EEDD0B2}"/>
              </a:ext>
            </a:extLst>
          </p:cNvPr>
          <p:cNvSpPr>
            <a:spLocks noGrp="1"/>
          </p:cNvSpPr>
          <p:nvPr>
            <p:ph idx="1"/>
          </p:nvPr>
        </p:nvSpPr>
        <p:spPr/>
        <p:txBody>
          <a:bodyPr/>
          <a:lstStyle/>
          <a:p>
            <a:r>
              <a:rPr lang="en-US" dirty="0"/>
              <a:t>INDOT’s Executive Staff met with APAI for suggestions to improve the asphalt pavement performance</a:t>
            </a:r>
          </a:p>
          <a:p>
            <a:r>
              <a:rPr lang="en-US" dirty="0"/>
              <a:t>Outside Consultant was hired and made recommendations </a:t>
            </a:r>
          </a:p>
          <a:p>
            <a:r>
              <a:rPr lang="en-US" dirty="0"/>
              <a:t>Task force met several times to determine an implementation strategy and specification changes</a:t>
            </a:r>
          </a:p>
          <a:p>
            <a:pPr lvl="1"/>
            <a:r>
              <a:rPr lang="en-US" dirty="0"/>
              <a:t>Asphalt Mix Producer Executive Staff, Estimators, Project Managers, QC</a:t>
            </a:r>
          </a:p>
          <a:p>
            <a:pPr lvl="1"/>
            <a:r>
              <a:rPr lang="en-US" dirty="0"/>
              <a:t>Asphalt Binder Refiners, Suppliers, and Technical Liaisons</a:t>
            </a:r>
          </a:p>
          <a:p>
            <a:pPr lvl="1"/>
            <a:r>
              <a:rPr lang="en-US" dirty="0"/>
              <a:t>DOT Materials, Design, Asset Management, and Construction</a:t>
            </a:r>
          </a:p>
          <a:p>
            <a:endParaRPr lang="en-US" dirty="0"/>
          </a:p>
        </p:txBody>
      </p:sp>
      <p:sp>
        <p:nvSpPr>
          <p:cNvPr id="4" name="Slide Number Placeholder 3">
            <a:extLst>
              <a:ext uri="{FF2B5EF4-FFF2-40B4-BE49-F238E27FC236}">
                <a16:creationId xmlns:a16="http://schemas.microsoft.com/office/drawing/2014/main" id="{887EDB14-7762-BB8C-7BA1-0E2AC4B3DEC6}"/>
              </a:ext>
            </a:extLst>
          </p:cNvPr>
          <p:cNvSpPr>
            <a:spLocks noGrp="1"/>
          </p:cNvSpPr>
          <p:nvPr>
            <p:ph type="sldNum" sz="quarter" idx="12"/>
          </p:nvPr>
        </p:nvSpPr>
        <p:spPr/>
        <p:txBody>
          <a:bodyPr/>
          <a:lstStyle/>
          <a:p>
            <a:fld id="{E53128C0-3212-446F-AC1C-14CF8CDF1D6C}" type="slidenum">
              <a:rPr lang="en-US" smtClean="0"/>
              <a:t>13</a:t>
            </a:fld>
            <a:endParaRPr lang="en-US"/>
          </a:p>
        </p:txBody>
      </p:sp>
    </p:spTree>
    <p:extLst>
      <p:ext uri="{BB962C8B-B14F-4D97-AF65-F5344CB8AC3E}">
        <p14:creationId xmlns:p14="http://schemas.microsoft.com/office/powerpoint/2010/main" val="36532461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FC97785E-745D-4EA4-75F0-B9532C967E10}"/>
              </a:ext>
            </a:extLst>
          </p:cNvPr>
          <p:cNvPicPr>
            <a:picLocks noChangeAspect="1"/>
          </p:cNvPicPr>
          <p:nvPr/>
        </p:nvPicPr>
        <p:blipFill>
          <a:blip r:embed="rId2"/>
          <a:stretch>
            <a:fillRect/>
          </a:stretch>
        </p:blipFill>
        <p:spPr>
          <a:xfrm>
            <a:off x="450273" y="562963"/>
            <a:ext cx="8254706" cy="5742046"/>
          </a:xfrm>
          <a:prstGeom prst="rect">
            <a:avLst/>
          </a:prstGeom>
        </p:spPr>
      </p:pic>
      <p:sp>
        <p:nvSpPr>
          <p:cNvPr id="4" name="Slide Number Placeholder 3">
            <a:extLst>
              <a:ext uri="{FF2B5EF4-FFF2-40B4-BE49-F238E27FC236}">
                <a16:creationId xmlns:a16="http://schemas.microsoft.com/office/drawing/2014/main" id="{4F311FE2-DDCF-474E-FF45-6DECFF8C3785}"/>
              </a:ext>
            </a:extLst>
          </p:cNvPr>
          <p:cNvSpPr>
            <a:spLocks noGrp="1"/>
          </p:cNvSpPr>
          <p:nvPr>
            <p:ph type="sldNum" sz="quarter" idx="12"/>
          </p:nvPr>
        </p:nvSpPr>
        <p:spPr/>
        <p:txBody>
          <a:bodyPr vert="horz" lIns="91440" tIns="45720" rIns="91440" bIns="45720" rtlCol="0" anchor="ctr">
            <a:normAutofit/>
          </a:bodyPr>
          <a:lstStyle/>
          <a:p>
            <a:pPr algn="r" defTabSz="914400">
              <a:spcAft>
                <a:spcPts val="600"/>
              </a:spcAft>
            </a:pPr>
            <a:fld id="{E53128C0-3212-446F-AC1C-14CF8CDF1D6C}" type="slidenum">
              <a:rPr lang="en-US">
                <a:solidFill>
                  <a:srgbClr val="FFFFFF"/>
                </a:solidFill>
              </a:rPr>
              <a:pPr algn="r" defTabSz="914400">
                <a:spcAft>
                  <a:spcPts val="600"/>
                </a:spcAft>
              </a:pPr>
              <a:t>14</a:t>
            </a:fld>
            <a:endParaRPr lang="en-US">
              <a:solidFill>
                <a:srgbClr val="FFFFFF"/>
              </a:solidFill>
            </a:endParaRPr>
          </a:p>
        </p:txBody>
      </p:sp>
      <p:sp>
        <p:nvSpPr>
          <p:cNvPr id="8" name="TextBox 7">
            <a:extLst>
              <a:ext uri="{FF2B5EF4-FFF2-40B4-BE49-F238E27FC236}">
                <a16:creationId xmlns:a16="http://schemas.microsoft.com/office/drawing/2014/main" id="{33BF40D8-1411-0F2A-7304-FA39FA79FB34}"/>
              </a:ext>
            </a:extLst>
          </p:cNvPr>
          <p:cNvSpPr txBox="1"/>
          <p:nvPr/>
        </p:nvSpPr>
        <p:spPr>
          <a:xfrm>
            <a:off x="1118722" y="6359648"/>
            <a:ext cx="9954555" cy="369332"/>
          </a:xfrm>
          <a:prstGeom prst="rect">
            <a:avLst/>
          </a:prstGeom>
          <a:noFill/>
        </p:spPr>
        <p:txBody>
          <a:bodyPr wrap="square">
            <a:spAutoFit/>
          </a:bodyPr>
          <a:lstStyle/>
          <a:p>
            <a:r>
              <a:rPr lang="en-US" dirty="0"/>
              <a:t>https://www.asphaltinstitute.org/engineering/specification-databases/us-state-binder-specifications/</a:t>
            </a:r>
          </a:p>
        </p:txBody>
      </p:sp>
      <p:pic>
        <p:nvPicPr>
          <p:cNvPr id="13" name="Picture 12">
            <a:extLst>
              <a:ext uri="{FF2B5EF4-FFF2-40B4-BE49-F238E27FC236}">
                <a16:creationId xmlns:a16="http://schemas.microsoft.com/office/drawing/2014/main" id="{B450E579-C034-B5FF-63A6-783E1C3E1044}"/>
              </a:ext>
            </a:extLst>
          </p:cNvPr>
          <p:cNvPicPr>
            <a:picLocks noChangeAspect="1"/>
          </p:cNvPicPr>
          <p:nvPr/>
        </p:nvPicPr>
        <p:blipFill>
          <a:blip r:embed="rId3"/>
          <a:stretch>
            <a:fillRect/>
          </a:stretch>
        </p:blipFill>
        <p:spPr>
          <a:xfrm>
            <a:off x="6168737" y="940446"/>
            <a:ext cx="5645727" cy="3570712"/>
          </a:xfrm>
          <a:prstGeom prst="rect">
            <a:avLst/>
          </a:prstGeom>
        </p:spPr>
      </p:pic>
    </p:spTree>
    <p:extLst>
      <p:ext uri="{BB962C8B-B14F-4D97-AF65-F5344CB8AC3E}">
        <p14:creationId xmlns:p14="http://schemas.microsoft.com/office/powerpoint/2010/main" val="25416723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7F5570-FE96-E3D8-E1F9-8046E0C5C209}"/>
              </a:ext>
            </a:extLst>
          </p:cNvPr>
          <p:cNvSpPr>
            <a:spLocks noGrp="1"/>
          </p:cNvSpPr>
          <p:nvPr>
            <p:ph type="title"/>
          </p:nvPr>
        </p:nvSpPr>
        <p:spPr/>
        <p:txBody>
          <a:bodyPr/>
          <a:lstStyle/>
          <a:p>
            <a:r>
              <a:rPr lang="en-US" dirty="0"/>
              <a:t>Materials</a:t>
            </a:r>
          </a:p>
        </p:txBody>
      </p:sp>
      <p:sp>
        <p:nvSpPr>
          <p:cNvPr id="4" name="Slide Number Placeholder 3">
            <a:extLst>
              <a:ext uri="{FF2B5EF4-FFF2-40B4-BE49-F238E27FC236}">
                <a16:creationId xmlns:a16="http://schemas.microsoft.com/office/drawing/2014/main" id="{477A51EE-54D4-F291-D60D-1AFB03476454}"/>
              </a:ext>
            </a:extLst>
          </p:cNvPr>
          <p:cNvSpPr>
            <a:spLocks noGrp="1"/>
          </p:cNvSpPr>
          <p:nvPr>
            <p:ph type="sldNum" sz="quarter" idx="12"/>
          </p:nvPr>
        </p:nvSpPr>
        <p:spPr/>
        <p:txBody>
          <a:bodyPr/>
          <a:lstStyle/>
          <a:p>
            <a:fld id="{E53128C0-3212-446F-AC1C-14CF8CDF1D6C}" type="slidenum">
              <a:rPr lang="en-US" smtClean="0"/>
              <a:t>15</a:t>
            </a:fld>
            <a:endParaRPr lang="en-US"/>
          </a:p>
        </p:txBody>
      </p:sp>
      <p:grpSp>
        <p:nvGrpSpPr>
          <p:cNvPr id="6" name="Group 5">
            <a:extLst>
              <a:ext uri="{FF2B5EF4-FFF2-40B4-BE49-F238E27FC236}">
                <a16:creationId xmlns:a16="http://schemas.microsoft.com/office/drawing/2014/main" id="{0EC0D7EA-2549-018A-E1C3-86883219BF37}"/>
              </a:ext>
            </a:extLst>
          </p:cNvPr>
          <p:cNvGrpSpPr/>
          <p:nvPr/>
        </p:nvGrpSpPr>
        <p:grpSpPr>
          <a:xfrm>
            <a:off x="2057400" y="2133600"/>
            <a:ext cx="3733800" cy="4287666"/>
            <a:chOff x="7368285" y="1027906"/>
            <a:chExt cx="4584742" cy="5374932"/>
          </a:xfrm>
        </p:grpSpPr>
        <p:pic>
          <p:nvPicPr>
            <p:cNvPr id="7" name="Picture 6">
              <a:extLst>
                <a:ext uri="{FF2B5EF4-FFF2-40B4-BE49-F238E27FC236}">
                  <a16:creationId xmlns:a16="http://schemas.microsoft.com/office/drawing/2014/main" id="{D3DC30A4-811C-FB4B-A162-6DB264E6DFDD}"/>
                </a:ext>
              </a:extLst>
            </p:cNvPr>
            <p:cNvPicPr>
              <a:picLocks noChangeAspect="1"/>
            </p:cNvPicPr>
            <p:nvPr/>
          </p:nvPicPr>
          <p:blipFill>
            <a:blip r:embed="rId2"/>
            <a:stretch>
              <a:fillRect/>
            </a:stretch>
          </p:blipFill>
          <p:spPr>
            <a:xfrm>
              <a:off x="8034637" y="1034799"/>
              <a:ext cx="3918390" cy="5368039"/>
            </a:xfrm>
            <a:prstGeom prst="rect">
              <a:avLst/>
            </a:prstGeom>
          </p:spPr>
        </p:pic>
        <p:pic>
          <p:nvPicPr>
            <p:cNvPr id="8" name="Picture 7">
              <a:extLst>
                <a:ext uri="{FF2B5EF4-FFF2-40B4-BE49-F238E27FC236}">
                  <a16:creationId xmlns:a16="http://schemas.microsoft.com/office/drawing/2014/main" id="{31FCA2B6-7A2A-6458-4ADC-B3CF50C32F10}"/>
                </a:ext>
              </a:extLst>
            </p:cNvPr>
            <p:cNvPicPr>
              <a:picLocks noChangeAspect="1"/>
            </p:cNvPicPr>
            <p:nvPr/>
          </p:nvPicPr>
          <p:blipFill rotWithShape="1">
            <a:blip r:embed="rId3">
              <a:clrChange>
                <a:clrFrom>
                  <a:srgbClr val="FFFFFF"/>
                </a:clrFrom>
                <a:clrTo>
                  <a:srgbClr val="FFFFFF">
                    <a:alpha val="0"/>
                  </a:srgbClr>
                </a:clrTo>
              </a:clrChange>
            </a:blip>
            <a:srcRect l="8135" t="17860" r="14003" b="7324"/>
            <a:stretch/>
          </p:blipFill>
          <p:spPr>
            <a:xfrm>
              <a:off x="8300363" y="1027906"/>
              <a:ext cx="3359397" cy="5374932"/>
            </a:xfrm>
            <a:prstGeom prst="rect">
              <a:avLst/>
            </a:prstGeom>
            <a:ln>
              <a:noFill/>
            </a:ln>
          </p:spPr>
        </p:pic>
        <p:pic>
          <p:nvPicPr>
            <p:cNvPr id="9" name="Picture 8">
              <a:extLst>
                <a:ext uri="{FF2B5EF4-FFF2-40B4-BE49-F238E27FC236}">
                  <a16:creationId xmlns:a16="http://schemas.microsoft.com/office/drawing/2014/main" id="{63004EF3-C601-9E48-77C7-C1DCB823D4D8}"/>
                </a:ext>
              </a:extLst>
            </p:cNvPr>
            <p:cNvPicPr>
              <a:picLocks noChangeAspect="1"/>
            </p:cNvPicPr>
            <p:nvPr/>
          </p:nvPicPr>
          <p:blipFill rotWithShape="1">
            <a:blip r:embed="rId4">
              <a:clrChange>
                <a:clrFrom>
                  <a:srgbClr val="FFFFFF"/>
                </a:clrFrom>
                <a:clrTo>
                  <a:srgbClr val="FFFFFF">
                    <a:alpha val="0"/>
                  </a:srgbClr>
                </a:clrTo>
              </a:clrChange>
            </a:blip>
            <a:srcRect l="15158" t="9180" r="8566" b="6135"/>
            <a:stretch/>
          </p:blipFill>
          <p:spPr>
            <a:xfrm>
              <a:off x="7368285" y="2360362"/>
              <a:ext cx="1332703" cy="1758427"/>
            </a:xfrm>
            <a:prstGeom prst="rect">
              <a:avLst/>
            </a:prstGeom>
          </p:spPr>
        </p:pic>
      </p:grpSp>
      <p:pic>
        <p:nvPicPr>
          <p:cNvPr id="10" name="Picture 9">
            <a:extLst>
              <a:ext uri="{FF2B5EF4-FFF2-40B4-BE49-F238E27FC236}">
                <a16:creationId xmlns:a16="http://schemas.microsoft.com/office/drawing/2014/main" id="{6371CA60-A127-BF04-8AB7-76BF8BD94B13}"/>
              </a:ext>
            </a:extLst>
          </p:cNvPr>
          <p:cNvPicPr>
            <a:picLocks noChangeAspect="1"/>
          </p:cNvPicPr>
          <p:nvPr/>
        </p:nvPicPr>
        <p:blipFill>
          <a:blip r:embed="rId5"/>
          <a:stretch>
            <a:fillRect/>
          </a:stretch>
        </p:blipFill>
        <p:spPr>
          <a:xfrm>
            <a:off x="6705600" y="2121647"/>
            <a:ext cx="3886200" cy="4362703"/>
          </a:xfrm>
          <a:prstGeom prst="rect">
            <a:avLst/>
          </a:prstGeom>
        </p:spPr>
      </p:pic>
      <p:sp>
        <p:nvSpPr>
          <p:cNvPr id="11" name="Rectangle 6">
            <a:extLst>
              <a:ext uri="{FF2B5EF4-FFF2-40B4-BE49-F238E27FC236}">
                <a16:creationId xmlns:a16="http://schemas.microsoft.com/office/drawing/2014/main" id="{E08E9DEE-C99C-D5EA-3059-92BEB830FA7B}"/>
              </a:ext>
            </a:extLst>
          </p:cNvPr>
          <p:cNvSpPr>
            <a:spLocks noChangeArrowheads="1"/>
          </p:cNvSpPr>
          <p:nvPr/>
        </p:nvSpPr>
        <p:spPr bwMode="auto">
          <a:xfrm>
            <a:off x="2329343" y="1371204"/>
            <a:ext cx="3233257" cy="5854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r>
              <a:rPr lang="en-US" sz="3200" b="1" u="sng" dirty="0">
                <a:solidFill>
                  <a:schemeClr val="accent3">
                    <a:lumMod val="50000"/>
                  </a:schemeClr>
                </a:solidFill>
              </a:rPr>
              <a:t>High Temperature</a:t>
            </a:r>
          </a:p>
        </p:txBody>
      </p:sp>
      <p:sp>
        <p:nvSpPr>
          <p:cNvPr id="12" name="Rectangle 6">
            <a:extLst>
              <a:ext uri="{FF2B5EF4-FFF2-40B4-BE49-F238E27FC236}">
                <a16:creationId xmlns:a16="http://schemas.microsoft.com/office/drawing/2014/main" id="{7624AAA1-59A9-2EB1-0882-13A8B05CB309}"/>
              </a:ext>
            </a:extLst>
          </p:cNvPr>
          <p:cNvSpPr>
            <a:spLocks noChangeArrowheads="1"/>
          </p:cNvSpPr>
          <p:nvPr/>
        </p:nvSpPr>
        <p:spPr bwMode="auto">
          <a:xfrm>
            <a:off x="7187655" y="1371204"/>
            <a:ext cx="3158685" cy="5854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r>
              <a:rPr lang="en-US" sz="3200" b="1" u="sng" dirty="0">
                <a:solidFill>
                  <a:schemeClr val="accent3">
                    <a:lumMod val="50000"/>
                  </a:schemeClr>
                </a:solidFill>
              </a:rPr>
              <a:t>Low Temperature</a:t>
            </a:r>
          </a:p>
        </p:txBody>
      </p:sp>
      <p:cxnSp>
        <p:nvCxnSpPr>
          <p:cNvPr id="5" name="Straight Arrow Connector 4">
            <a:extLst>
              <a:ext uri="{FF2B5EF4-FFF2-40B4-BE49-F238E27FC236}">
                <a16:creationId xmlns:a16="http://schemas.microsoft.com/office/drawing/2014/main" id="{6B5C0012-2A51-73E1-D8AE-E40F55A18CEB}"/>
              </a:ext>
            </a:extLst>
          </p:cNvPr>
          <p:cNvCxnSpPr/>
          <p:nvPr/>
        </p:nvCxnSpPr>
        <p:spPr>
          <a:xfrm>
            <a:off x="1298864" y="3429000"/>
            <a:ext cx="758536" cy="0"/>
          </a:xfrm>
          <a:prstGeom prst="straightConnector1">
            <a:avLst/>
          </a:prstGeom>
          <a:ln w="38100">
            <a:solidFill>
              <a:srgbClr val="0070C0"/>
            </a:solidFill>
            <a:tailEnd type="triangle"/>
          </a:ln>
        </p:spPr>
        <p:style>
          <a:lnRef idx="2">
            <a:schemeClr val="accent1"/>
          </a:lnRef>
          <a:fillRef idx="0">
            <a:schemeClr val="accent1"/>
          </a:fillRef>
          <a:effectRef idx="1">
            <a:schemeClr val="accent1"/>
          </a:effectRef>
          <a:fontRef idx="minor">
            <a:schemeClr val="tx1"/>
          </a:fontRef>
        </p:style>
      </p:cxnSp>
      <p:cxnSp>
        <p:nvCxnSpPr>
          <p:cNvPr id="13" name="Straight Arrow Connector 12">
            <a:extLst>
              <a:ext uri="{FF2B5EF4-FFF2-40B4-BE49-F238E27FC236}">
                <a16:creationId xmlns:a16="http://schemas.microsoft.com/office/drawing/2014/main" id="{EB6674D1-A3EE-98A7-788C-C355E94C7E9E}"/>
              </a:ext>
            </a:extLst>
          </p:cNvPr>
          <p:cNvCxnSpPr/>
          <p:nvPr/>
        </p:nvCxnSpPr>
        <p:spPr>
          <a:xfrm>
            <a:off x="5947064" y="3352800"/>
            <a:ext cx="758536" cy="0"/>
          </a:xfrm>
          <a:prstGeom prst="straightConnector1">
            <a:avLst/>
          </a:prstGeom>
          <a:ln w="38100">
            <a:solidFill>
              <a:srgbClr val="FF9900"/>
            </a:solidFill>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084302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864E1-BD2F-7569-752B-513F37A93426}"/>
              </a:ext>
            </a:extLst>
          </p:cNvPr>
          <p:cNvSpPr>
            <a:spLocks noGrp="1"/>
          </p:cNvSpPr>
          <p:nvPr>
            <p:ph type="title"/>
          </p:nvPr>
        </p:nvSpPr>
        <p:spPr/>
        <p:txBody>
          <a:bodyPr/>
          <a:lstStyle/>
          <a:p>
            <a:r>
              <a:rPr lang="en-US" dirty="0"/>
              <a:t>Asphalt Binder</a:t>
            </a:r>
          </a:p>
        </p:txBody>
      </p:sp>
      <p:sp>
        <p:nvSpPr>
          <p:cNvPr id="12" name="Content Placeholder 11">
            <a:extLst>
              <a:ext uri="{FF2B5EF4-FFF2-40B4-BE49-F238E27FC236}">
                <a16:creationId xmlns:a16="http://schemas.microsoft.com/office/drawing/2014/main" id="{0644E481-8D0B-59FF-76E6-A72C4F7AD4FF}"/>
              </a:ext>
            </a:extLst>
          </p:cNvPr>
          <p:cNvSpPr txBox="1">
            <a:spLocks noGrp="1"/>
          </p:cNvSpPr>
          <p:nvPr>
            <p:ph idx="1"/>
          </p:nvPr>
        </p:nvSpPr>
        <p:spPr>
          <a:xfrm>
            <a:off x="838200" y="1601788"/>
            <a:ext cx="10515600" cy="4545603"/>
          </a:xfrm>
          <a:prstGeom prst="rect">
            <a:avLst/>
          </a:prstGeom>
          <a:noFill/>
        </p:spPr>
        <p:txBody>
          <a:bodyPr wrap="square" rtlCol="0">
            <a:spAutoFit/>
          </a:bodyPr>
          <a:lstStyle/>
          <a:p>
            <a:pPr marL="0" indent="0">
              <a:buNone/>
            </a:pPr>
            <a:r>
              <a:rPr lang="en-US" sz="2400" dirty="0"/>
              <a:t>Performance graded testing (AASHTO M320)</a:t>
            </a:r>
          </a:p>
          <a:p>
            <a:pPr marL="0" indent="0">
              <a:buNone/>
            </a:pPr>
            <a:endParaRPr lang="en-US" sz="500" dirty="0"/>
          </a:p>
          <a:p>
            <a:pPr lvl="1"/>
            <a:r>
              <a:rPr lang="en-US" sz="2000" dirty="0"/>
              <a:t>Developed as part of the SHRP for Superpave mix design research to find tests for binders that better relate to field performance testing in 1987.</a:t>
            </a:r>
          </a:p>
          <a:p>
            <a:pPr lvl="1"/>
            <a:r>
              <a:rPr lang="en-US" sz="2000" dirty="0"/>
              <a:t>Measures physical properties in terms of rutting, fatigue cracking and low temperature cracking</a:t>
            </a:r>
          </a:p>
          <a:p>
            <a:pPr lvl="1"/>
            <a:r>
              <a:rPr lang="en-US" sz="2000" dirty="0"/>
              <a:t>Tested at the binder’s high temperature.</a:t>
            </a:r>
          </a:p>
          <a:p>
            <a:pPr lvl="1"/>
            <a:r>
              <a:rPr lang="en-US" sz="2000" dirty="0"/>
              <a:t>Puts an oscillatory load on the material at relatively low shear strain which doesn’t accurately represent the ability of some polymer modified binders to resist rutting.  Under these low levels of stress and strain, the polymer network is not activated.</a:t>
            </a:r>
          </a:p>
          <a:p>
            <a:pPr lvl="1"/>
            <a:r>
              <a:rPr lang="en-US" sz="2000" dirty="0"/>
              <a:t>Shortcoming for polymer modified asphalt (PMA) and limitations of the PG system to characterize PMA. Many agencies adopted tests to verify the presence of polymer and/or guarantee a minimum elastic response provide by polymer modifications.  “PG-plus” test for elastic recovery, forced ductility, toughness and tenacity and phase angle tests.  </a:t>
            </a:r>
          </a:p>
        </p:txBody>
      </p:sp>
      <p:sp>
        <p:nvSpPr>
          <p:cNvPr id="4" name="Slide Number Placeholder 3">
            <a:extLst>
              <a:ext uri="{FF2B5EF4-FFF2-40B4-BE49-F238E27FC236}">
                <a16:creationId xmlns:a16="http://schemas.microsoft.com/office/drawing/2014/main" id="{A24B3AB1-AE5D-9A8F-9363-B3306C469531}"/>
              </a:ext>
            </a:extLst>
          </p:cNvPr>
          <p:cNvSpPr>
            <a:spLocks noGrp="1"/>
          </p:cNvSpPr>
          <p:nvPr>
            <p:ph type="sldNum" sz="quarter" idx="12"/>
          </p:nvPr>
        </p:nvSpPr>
        <p:spPr/>
        <p:txBody>
          <a:bodyPr/>
          <a:lstStyle/>
          <a:p>
            <a:fld id="{E53128C0-3212-446F-AC1C-14CF8CDF1D6C}" type="slidenum">
              <a:rPr lang="en-US" smtClean="0"/>
              <a:t>16</a:t>
            </a:fld>
            <a:endParaRPr lang="en-US" dirty="0"/>
          </a:p>
        </p:txBody>
      </p:sp>
    </p:spTree>
    <p:extLst>
      <p:ext uri="{BB962C8B-B14F-4D97-AF65-F5344CB8AC3E}">
        <p14:creationId xmlns:p14="http://schemas.microsoft.com/office/powerpoint/2010/main" val="7119806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864E1-BD2F-7569-752B-513F37A93426}"/>
              </a:ext>
            </a:extLst>
          </p:cNvPr>
          <p:cNvSpPr>
            <a:spLocks noGrp="1"/>
          </p:cNvSpPr>
          <p:nvPr>
            <p:ph type="title"/>
          </p:nvPr>
        </p:nvSpPr>
        <p:spPr/>
        <p:txBody>
          <a:bodyPr/>
          <a:lstStyle/>
          <a:p>
            <a:r>
              <a:rPr lang="en-US" dirty="0"/>
              <a:t>Asphalt Binder</a:t>
            </a:r>
          </a:p>
        </p:txBody>
      </p:sp>
      <p:sp>
        <p:nvSpPr>
          <p:cNvPr id="12" name="Content Placeholder 11">
            <a:extLst>
              <a:ext uri="{FF2B5EF4-FFF2-40B4-BE49-F238E27FC236}">
                <a16:creationId xmlns:a16="http://schemas.microsoft.com/office/drawing/2014/main" id="{0644E481-8D0B-59FF-76E6-A72C4F7AD4FF}"/>
              </a:ext>
            </a:extLst>
          </p:cNvPr>
          <p:cNvSpPr txBox="1">
            <a:spLocks noGrp="1"/>
          </p:cNvSpPr>
          <p:nvPr>
            <p:ph idx="1"/>
          </p:nvPr>
        </p:nvSpPr>
        <p:spPr>
          <a:xfrm>
            <a:off x="666749" y="1601788"/>
            <a:ext cx="10944225" cy="3719736"/>
          </a:xfrm>
          <a:prstGeom prst="rect">
            <a:avLst/>
          </a:prstGeom>
          <a:noFill/>
        </p:spPr>
        <p:txBody>
          <a:bodyPr wrap="square" rtlCol="0">
            <a:spAutoFit/>
          </a:bodyPr>
          <a:lstStyle/>
          <a:p>
            <a:pPr marL="0" indent="0">
              <a:buNone/>
            </a:pPr>
            <a:r>
              <a:rPr lang="en-US" sz="2400" dirty="0"/>
              <a:t>MSCR graded testing (AASHTO M 332) with Elastic Response (AASHTO R92)</a:t>
            </a:r>
          </a:p>
          <a:p>
            <a:pPr marL="0" indent="0">
              <a:buNone/>
            </a:pPr>
            <a:endParaRPr lang="en-US" sz="1000" dirty="0"/>
          </a:p>
          <a:p>
            <a:pPr lvl="1"/>
            <a:r>
              <a:rPr lang="en-US" sz="2000" dirty="0"/>
              <a:t>Multiple Stress Creek Recovery (MSCR) is the latest improvement to Superpave PG binder specifications.  Higher levels of stress and strain are applied to the binder, better representing what occurs in the pavement.  With these higher levels, the response of the asphalt binder shows the stiffening effects of the polymer and the elastic effects.</a:t>
            </a:r>
          </a:p>
          <a:p>
            <a:pPr lvl="1"/>
            <a:r>
              <a:rPr lang="en-US" sz="2000" dirty="0"/>
              <a:t>Tested at the binder’s high temperature for non-recoverable creep-compliance (Jnr) and percent recovery indicating elastic behavior during each loading cycle. </a:t>
            </a:r>
          </a:p>
          <a:p>
            <a:pPr lvl="1"/>
            <a:r>
              <a:rPr lang="en-US" sz="2000" dirty="0"/>
              <a:t>Elastic Response is the asphalt’s ability to recover its original shape after loading, or the elastic component at a given temperature and stress level. A high elastic response indicates high elastic component at the test temperature.</a:t>
            </a:r>
          </a:p>
          <a:p>
            <a:pPr lvl="1"/>
            <a:endParaRPr lang="en-US" sz="2000" dirty="0"/>
          </a:p>
        </p:txBody>
      </p:sp>
      <p:sp>
        <p:nvSpPr>
          <p:cNvPr id="4" name="Slide Number Placeholder 3">
            <a:extLst>
              <a:ext uri="{FF2B5EF4-FFF2-40B4-BE49-F238E27FC236}">
                <a16:creationId xmlns:a16="http://schemas.microsoft.com/office/drawing/2014/main" id="{A24B3AB1-AE5D-9A8F-9363-B3306C469531}"/>
              </a:ext>
            </a:extLst>
          </p:cNvPr>
          <p:cNvSpPr>
            <a:spLocks noGrp="1"/>
          </p:cNvSpPr>
          <p:nvPr>
            <p:ph type="sldNum" sz="quarter" idx="12"/>
          </p:nvPr>
        </p:nvSpPr>
        <p:spPr/>
        <p:txBody>
          <a:bodyPr/>
          <a:lstStyle/>
          <a:p>
            <a:fld id="{E53128C0-3212-446F-AC1C-14CF8CDF1D6C}" type="slidenum">
              <a:rPr lang="en-US" smtClean="0"/>
              <a:t>17</a:t>
            </a:fld>
            <a:endParaRPr lang="en-US" dirty="0"/>
          </a:p>
        </p:txBody>
      </p:sp>
    </p:spTree>
    <p:extLst>
      <p:ext uri="{BB962C8B-B14F-4D97-AF65-F5344CB8AC3E}">
        <p14:creationId xmlns:p14="http://schemas.microsoft.com/office/powerpoint/2010/main" val="36154039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16EFC-B8BE-06E2-D1D2-94F10CA2CFEC}"/>
              </a:ext>
            </a:extLst>
          </p:cNvPr>
          <p:cNvSpPr>
            <a:spLocks noGrp="1"/>
          </p:cNvSpPr>
          <p:nvPr>
            <p:ph type="title"/>
          </p:nvPr>
        </p:nvSpPr>
        <p:spPr/>
        <p:txBody>
          <a:bodyPr/>
          <a:lstStyle/>
          <a:p>
            <a:r>
              <a:rPr lang="en-US" dirty="0"/>
              <a:t>Materials	</a:t>
            </a:r>
          </a:p>
        </p:txBody>
      </p:sp>
      <p:sp>
        <p:nvSpPr>
          <p:cNvPr id="3" name="Content Placeholder 2">
            <a:extLst>
              <a:ext uri="{FF2B5EF4-FFF2-40B4-BE49-F238E27FC236}">
                <a16:creationId xmlns:a16="http://schemas.microsoft.com/office/drawing/2014/main" id="{ECBA5A96-B7A9-E9E6-B871-D59069F43CC0}"/>
              </a:ext>
            </a:extLst>
          </p:cNvPr>
          <p:cNvSpPr>
            <a:spLocks noGrp="1"/>
          </p:cNvSpPr>
          <p:nvPr>
            <p:ph idx="1"/>
          </p:nvPr>
        </p:nvSpPr>
        <p:spPr>
          <a:xfrm>
            <a:off x="838200" y="1631132"/>
            <a:ext cx="10515600" cy="4574406"/>
          </a:xfrm>
        </p:spPr>
        <p:txBody>
          <a:bodyPr>
            <a:normAutofit/>
          </a:bodyPr>
          <a:lstStyle/>
          <a:p>
            <a:pPr marL="0" indent="0">
              <a:buNone/>
            </a:pPr>
            <a:r>
              <a:rPr lang="en-US" sz="3200" dirty="0"/>
              <a:t>Grade Bumping</a:t>
            </a:r>
          </a:p>
          <a:p>
            <a:pPr marL="0" indent="0">
              <a:buNone/>
            </a:pPr>
            <a:endParaRPr lang="en-US" dirty="0"/>
          </a:p>
          <a:p>
            <a:r>
              <a:rPr lang="en-US" dirty="0"/>
              <a:t>Current asphalt binder PG based on testing at different high temperatures: 64°C, 70 °C, or 76 °C. </a:t>
            </a:r>
          </a:p>
          <a:p>
            <a:endParaRPr lang="en-US" dirty="0"/>
          </a:p>
          <a:p>
            <a:r>
              <a:rPr lang="en-US" sz="2800" dirty="0"/>
              <a:t>MSR traffic levels are  accounted for by increasing the stiffness (reducing the compliance) for the asphalt binder at the grade temperature, </a:t>
            </a:r>
            <a:r>
              <a:rPr lang="en-US" dirty="0"/>
              <a:t>58 °C</a:t>
            </a:r>
            <a:r>
              <a:rPr lang="en-US" sz="2800" dirty="0"/>
              <a:t>.</a:t>
            </a:r>
          </a:p>
        </p:txBody>
      </p:sp>
      <p:sp>
        <p:nvSpPr>
          <p:cNvPr id="4" name="Slide Number Placeholder 3">
            <a:extLst>
              <a:ext uri="{FF2B5EF4-FFF2-40B4-BE49-F238E27FC236}">
                <a16:creationId xmlns:a16="http://schemas.microsoft.com/office/drawing/2014/main" id="{BF71FF4B-9136-056E-E8D0-F9B6FC1AB9ED}"/>
              </a:ext>
            </a:extLst>
          </p:cNvPr>
          <p:cNvSpPr>
            <a:spLocks noGrp="1"/>
          </p:cNvSpPr>
          <p:nvPr>
            <p:ph type="sldNum" sz="quarter" idx="12"/>
          </p:nvPr>
        </p:nvSpPr>
        <p:spPr/>
        <p:txBody>
          <a:bodyPr/>
          <a:lstStyle/>
          <a:p>
            <a:fld id="{E53128C0-3212-446F-AC1C-14CF8CDF1D6C}" type="slidenum">
              <a:rPr lang="en-US" smtClean="0"/>
              <a:t>18</a:t>
            </a:fld>
            <a:endParaRPr lang="en-US"/>
          </a:p>
        </p:txBody>
      </p:sp>
    </p:spTree>
    <p:extLst>
      <p:ext uri="{BB962C8B-B14F-4D97-AF65-F5344CB8AC3E}">
        <p14:creationId xmlns:p14="http://schemas.microsoft.com/office/powerpoint/2010/main" val="41961248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1F127-48CC-4ADF-FAB6-4285FA2013A0}"/>
              </a:ext>
            </a:extLst>
          </p:cNvPr>
          <p:cNvSpPr>
            <a:spLocks noGrp="1"/>
          </p:cNvSpPr>
          <p:nvPr>
            <p:ph type="title"/>
          </p:nvPr>
        </p:nvSpPr>
        <p:spPr/>
        <p:txBody>
          <a:bodyPr/>
          <a:lstStyle/>
          <a:p>
            <a:r>
              <a:rPr lang="en-US" dirty="0"/>
              <a:t>Materials</a:t>
            </a:r>
          </a:p>
        </p:txBody>
      </p:sp>
      <p:sp>
        <p:nvSpPr>
          <p:cNvPr id="3" name="Content Placeholder 2">
            <a:extLst>
              <a:ext uri="{FF2B5EF4-FFF2-40B4-BE49-F238E27FC236}">
                <a16:creationId xmlns:a16="http://schemas.microsoft.com/office/drawing/2014/main" id="{BB1B9A06-D686-7E67-CE6C-4531A481F820}"/>
              </a:ext>
            </a:extLst>
          </p:cNvPr>
          <p:cNvSpPr>
            <a:spLocks noGrp="1"/>
          </p:cNvSpPr>
          <p:nvPr>
            <p:ph sz="half" idx="1"/>
          </p:nvPr>
        </p:nvSpPr>
        <p:spPr>
          <a:xfrm>
            <a:off x="160256" y="2302759"/>
            <a:ext cx="5859545" cy="584200"/>
          </a:xfrm>
        </p:spPr>
        <p:txBody>
          <a:bodyPr/>
          <a:lstStyle/>
          <a:p>
            <a:pPr marL="0" indent="0" algn="ctr">
              <a:buNone/>
            </a:pPr>
            <a:r>
              <a:rPr lang="en-US" dirty="0"/>
              <a:t>PG 64-22</a:t>
            </a:r>
          </a:p>
        </p:txBody>
      </p:sp>
      <p:sp>
        <p:nvSpPr>
          <p:cNvPr id="4" name="Content Placeholder 3">
            <a:extLst>
              <a:ext uri="{FF2B5EF4-FFF2-40B4-BE49-F238E27FC236}">
                <a16:creationId xmlns:a16="http://schemas.microsoft.com/office/drawing/2014/main" id="{74B5F9C9-4249-3E68-0DDF-031DB2E27EF3}"/>
              </a:ext>
            </a:extLst>
          </p:cNvPr>
          <p:cNvSpPr>
            <a:spLocks noGrp="1"/>
          </p:cNvSpPr>
          <p:nvPr>
            <p:ph sz="half" idx="2"/>
          </p:nvPr>
        </p:nvSpPr>
        <p:spPr>
          <a:xfrm>
            <a:off x="6113281" y="2302759"/>
            <a:ext cx="5894108" cy="584200"/>
          </a:xfrm>
        </p:spPr>
        <p:txBody>
          <a:bodyPr/>
          <a:lstStyle/>
          <a:p>
            <a:pPr marL="0" indent="0" algn="ctr">
              <a:buNone/>
            </a:pPr>
            <a:r>
              <a:rPr lang="en-US" dirty="0"/>
              <a:t>PG 58S-28</a:t>
            </a:r>
          </a:p>
          <a:p>
            <a:endParaRPr lang="en-US" dirty="0"/>
          </a:p>
        </p:txBody>
      </p:sp>
      <p:sp>
        <p:nvSpPr>
          <p:cNvPr id="5" name="Slide Number Placeholder 4">
            <a:extLst>
              <a:ext uri="{FF2B5EF4-FFF2-40B4-BE49-F238E27FC236}">
                <a16:creationId xmlns:a16="http://schemas.microsoft.com/office/drawing/2014/main" id="{62267147-6C60-0218-4259-7051C5A679C8}"/>
              </a:ext>
            </a:extLst>
          </p:cNvPr>
          <p:cNvSpPr>
            <a:spLocks noGrp="1"/>
          </p:cNvSpPr>
          <p:nvPr>
            <p:ph type="sldNum" sz="quarter" idx="12"/>
          </p:nvPr>
        </p:nvSpPr>
        <p:spPr/>
        <p:txBody>
          <a:bodyPr/>
          <a:lstStyle/>
          <a:p>
            <a:fld id="{E53128C0-3212-446F-AC1C-14CF8CDF1D6C}" type="slidenum">
              <a:rPr lang="en-US" smtClean="0"/>
              <a:t>19</a:t>
            </a:fld>
            <a:endParaRPr lang="en-US" dirty="0"/>
          </a:p>
        </p:txBody>
      </p:sp>
      <p:sp>
        <p:nvSpPr>
          <p:cNvPr id="13" name="Content Placeholder 2">
            <a:extLst>
              <a:ext uri="{FF2B5EF4-FFF2-40B4-BE49-F238E27FC236}">
                <a16:creationId xmlns:a16="http://schemas.microsoft.com/office/drawing/2014/main" id="{A4293007-1F25-7C34-F9B5-FCAF3E113C4C}"/>
              </a:ext>
            </a:extLst>
          </p:cNvPr>
          <p:cNvSpPr txBox="1">
            <a:spLocks/>
          </p:cNvSpPr>
          <p:nvPr/>
        </p:nvSpPr>
        <p:spPr>
          <a:xfrm>
            <a:off x="160255" y="1602557"/>
            <a:ext cx="11906053" cy="69067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ptos Serif" panose="02020604070405020304" pitchFamily="18" charset="0"/>
                <a:ea typeface="+mn-ea"/>
                <a:cs typeface="Aptos Serif" panose="0202060407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ptos Serif" panose="02020604070405020304" pitchFamily="18" charset="0"/>
                <a:ea typeface="+mn-ea"/>
                <a:cs typeface="Aptos Serif" panose="02020604070405020304"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ptos Serif" panose="02020604070405020304" pitchFamily="18" charset="0"/>
                <a:ea typeface="+mn-ea"/>
                <a:cs typeface="Aptos Serif" panose="02020604070405020304" pitchFamily="18"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ptos Serif" panose="02020604070405020304" pitchFamily="18" charset="0"/>
                <a:ea typeface="+mn-ea"/>
                <a:cs typeface="Aptos Serif" panose="02020604070405020304" pitchFamily="18"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ptos Serif" panose="02020604070405020304" pitchFamily="18" charset="0"/>
                <a:ea typeface="+mn-ea"/>
                <a:cs typeface="Aptos Serif" panose="0202060407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dirty="0"/>
              <a:t>asphalt binder nomenclature</a:t>
            </a:r>
          </a:p>
        </p:txBody>
      </p:sp>
      <p:sp>
        <p:nvSpPr>
          <p:cNvPr id="6" name="TextBox 5">
            <a:extLst>
              <a:ext uri="{FF2B5EF4-FFF2-40B4-BE49-F238E27FC236}">
                <a16:creationId xmlns:a16="http://schemas.microsoft.com/office/drawing/2014/main" id="{D41EB549-3FCD-D43C-0A1F-AE7518E5F4E3}"/>
              </a:ext>
            </a:extLst>
          </p:cNvPr>
          <p:cNvSpPr txBox="1"/>
          <p:nvPr/>
        </p:nvSpPr>
        <p:spPr>
          <a:xfrm>
            <a:off x="4448175" y="3028890"/>
            <a:ext cx="2743200" cy="461665"/>
          </a:xfrm>
          <a:prstGeom prst="rect">
            <a:avLst/>
          </a:prstGeom>
          <a:noFill/>
        </p:spPr>
        <p:txBody>
          <a:bodyPr wrap="square" rtlCol="0">
            <a:spAutoFit/>
          </a:bodyPr>
          <a:lstStyle/>
          <a:p>
            <a:pPr algn="ctr"/>
            <a:r>
              <a:rPr lang="en-US" sz="2400" dirty="0"/>
              <a:t>Performance Grade</a:t>
            </a:r>
          </a:p>
        </p:txBody>
      </p:sp>
      <p:cxnSp>
        <p:nvCxnSpPr>
          <p:cNvPr id="8" name="Straight Arrow Connector 7">
            <a:extLst>
              <a:ext uri="{FF2B5EF4-FFF2-40B4-BE49-F238E27FC236}">
                <a16:creationId xmlns:a16="http://schemas.microsoft.com/office/drawing/2014/main" id="{D0C188C2-EAD9-3418-1197-6D469DE13E8E}"/>
              </a:ext>
            </a:extLst>
          </p:cNvPr>
          <p:cNvCxnSpPr>
            <a:cxnSpLocks/>
            <a:stCxn id="6" idx="3"/>
          </p:cNvCxnSpPr>
          <p:nvPr/>
        </p:nvCxnSpPr>
        <p:spPr>
          <a:xfrm flipV="1">
            <a:off x="7191375" y="2705100"/>
            <a:ext cx="1047750" cy="554623"/>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9" name="Straight Arrow Connector 8">
            <a:extLst>
              <a:ext uri="{FF2B5EF4-FFF2-40B4-BE49-F238E27FC236}">
                <a16:creationId xmlns:a16="http://schemas.microsoft.com/office/drawing/2014/main" id="{A68F8185-446A-706E-39D7-0BA82F926BA6}"/>
              </a:ext>
            </a:extLst>
          </p:cNvPr>
          <p:cNvCxnSpPr>
            <a:cxnSpLocks/>
          </p:cNvCxnSpPr>
          <p:nvPr/>
        </p:nvCxnSpPr>
        <p:spPr>
          <a:xfrm flipH="1" flipV="1">
            <a:off x="2733675" y="2696002"/>
            <a:ext cx="1660344" cy="532943"/>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3B2ED8F4-F849-BAD7-416C-63F20793F78B}"/>
              </a:ext>
            </a:extLst>
          </p:cNvPr>
          <p:cNvSpPr txBox="1"/>
          <p:nvPr/>
        </p:nvSpPr>
        <p:spPr>
          <a:xfrm>
            <a:off x="3271094" y="3570931"/>
            <a:ext cx="5021183" cy="769441"/>
          </a:xfrm>
          <a:prstGeom prst="rect">
            <a:avLst/>
          </a:prstGeom>
          <a:noFill/>
        </p:spPr>
        <p:txBody>
          <a:bodyPr wrap="none" rtlCol="0">
            <a:spAutoFit/>
          </a:bodyPr>
          <a:lstStyle/>
          <a:p>
            <a:pPr algn="ctr"/>
            <a:r>
              <a:rPr lang="en-US" sz="2400" dirty="0">
                <a:solidFill>
                  <a:srgbClr val="FF0000"/>
                </a:solidFill>
              </a:rPr>
              <a:t>High Temperature ◦C</a:t>
            </a:r>
          </a:p>
          <a:p>
            <a:pPr algn="ctr"/>
            <a:r>
              <a:rPr lang="en-US" sz="2000" dirty="0"/>
              <a:t>highest 7-day average pavement temperature </a:t>
            </a:r>
          </a:p>
        </p:txBody>
      </p:sp>
      <p:cxnSp>
        <p:nvCxnSpPr>
          <p:cNvPr id="10" name="Straight Arrow Connector 9">
            <a:extLst>
              <a:ext uri="{FF2B5EF4-FFF2-40B4-BE49-F238E27FC236}">
                <a16:creationId xmlns:a16="http://schemas.microsoft.com/office/drawing/2014/main" id="{EA580E89-BD44-74E3-258F-906F6F2125BC}"/>
              </a:ext>
            </a:extLst>
          </p:cNvPr>
          <p:cNvCxnSpPr/>
          <p:nvPr/>
        </p:nvCxnSpPr>
        <p:spPr>
          <a:xfrm flipV="1">
            <a:off x="7191375" y="2696002"/>
            <a:ext cx="1590675" cy="1142573"/>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14" name="Straight Arrow Connector 13">
            <a:extLst>
              <a:ext uri="{FF2B5EF4-FFF2-40B4-BE49-F238E27FC236}">
                <a16:creationId xmlns:a16="http://schemas.microsoft.com/office/drawing/2014/main" id="{8BDC593E-28C4-A80E-2A6F-8706238D3536}"/>
              </a:ext>
            </a:extLst>
          </p:cNvPr>
          <p:cNvCxnSpPr>
            <a:cxnSpLocks/>
          </p:cNvCxnSpPr>
          <p:nvPr/>
        </p:nvCxnSpPr>
        <p:spPr>
          <a:xfrm flipH="1" flipV="1">
            <a:off x="3152775" y="2696002"/>
            <a:ext cx="1295400" cy="1142573"/>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023C4595-EA0A-65A6-E4BB-5432C3A33F5E}"/>
              </a:ext>
            </a:extLst>
          </p:cNvPr>
          <p:cNvSpPr txBox="1"/>
          <p:nvPr/>
        </p:nvSpPr>
        <p:spPr>
          <a:xfrm>
            <a:off x="3255775" y="4485410"/>
            <a:ext cx="5128007" cy="769441"/>
          </a:xfrm>
          <a:prstGeom prst="rect">
            <a:avLst/>
          </a:prstGeom>
          <a:noFill/>
        </p:spPr>
        <p:txBody>
          <a:bodyPr wrap="none" rtlCol="0">
            <a:spAutoFit/>
          </a:bodyPr>
          <a:lstStyle/>
          <a:p>
            <a:pPr algn="ctr"/>
            <a:r>
              <a:rPr lang="en-US" sz="2400" dirty="0">
                <a:solidFill>
                  <a:srgbClr val="00B0F0"/>
                </a:solidFill>
              </a:rPr>
              <a:t>Low Temperature ◦C</a:t>
            </a:r>
          </a:p>
          <a:p>
            <a:pPr algn="ctr"/>
            <a:r>
              <a:rPr lang="en-US" sz="2000" dirty="0"/>
              <a:t>lowest historical yearly pavement temperature</a:t>
            </a:r>
          </a:p>
        </p:txBody>
      </p:sp>
      <p:cxnSp>
        <p:nvCxnSpPr>
          <p:cNvPr id="18" name="Straight Arrow Connector 17">
            <a:extLst>
              <a:ext uri="{FF2B5EF4-FFF2-40B4-BE49-F238E27FC236}">
                <a16:creationId xmlns:a16="http://schemas.microsoft.com/office/drawing/2014/main" id="{C96C849C-3DF0-1F45-403F-1E253D4E940D}"/>
              </a:ext>
            </a:extLst>
          </p:cNvPr>
          <p:cNvCxnSpPr/>
          <p:nvPr/>
        </p:nvCxnSpPr>
        <p:spPr>
          <a:xfrm flipV="1">
            <a:off x="7400925" y="2696002"/>
            <a:ext cx="2228850" cy="1999823"/>
          </a:xfrm>
          <a:prstGeom prst="straightConnector1">
            <a:avLst/>
          </a:prstGeom>
          <a:ln>
            <a:solidFill>
              <a:srgbClr val="00B0F0"/>
            </a:solidFill>
            <a:tailEnd type="triangle"/>
          </a:ln>
        </p:spPr>
        <p:style>
          <a:lnRef idx="2">
            <a:schemeClr val="accent1"/>
          </a:lnRef>
          <a:fillRef idx="0">
            <a:schemeClr val="accent1"/>
          </a:fillRef>
          <a:effectRef idx="1">
            <a:schemeClr val="accent1"/>
          </a:effectRef>
          <a:fontRef idx="minor">
            <a:schemeClr val="tx1"/>
          </a:fontRef>
        </p:style>
      </p:cxnSp>
      <p:cxnSp>
        <p:nvCxnSpPr>
          <p:cNvPr id="20" name="Straight Arrow Connector 19">
            <a:extLst>
              <a:ext uri="{FF2B5EF4-FFF2-40B4-BE49-F238E27FC236}">
                <a16:creationId xmlns:a16="http://schemas.microsoft.com/office/drawing/2014/main" id="{D5D75520-4F13-562E-ADC6-DAB0DB467203}"/>
              </a:ext>
            </a:extLst>
          </p:cNvPr>
          <p:cNvCxnSpPr/>
          <p:nvPr/>
        </p:nvCxnSpPr>
        <p:spPr>
          <a:xfrm flipH="1" flipV="1">
            <a:off x="3676650" y="2705100"/>
            <a:ext cx="717369" cy="2071101"/>
          </a:xfrm>
          <a:prstGeom prst="straightConnector1">
            <a:avLst/>
          </a:prstGeom>
          <a:ln>
            <a:solidFill>
              <a:srgbClr val="00B0F0"/>
            </a:solidFill>
            <a:tailEnd type="triangle"/>
          </a:ln>
        </p:spPr>
        <p:style>
          <a:lnRef idx="2">
            <a:schemeClr val="accent1"/>
          </a:lnRef>
          <a:fillRef idx="0">
            <a:schemeClr val="accent1"/>
          </a:fillRef>
          <a:effectRef idx="1">
            <a:schemeClr val="accent1"/>
          </a:effectRef>
          <a:fontRef idx="minor">
            <a:schemeClr val="tx1"/>
          </a:fontRef>
        </p:style>
      </p:cxnSp>
      <p:sp>
        <p:nvSpPr>
          <p:cNvPr id="7" name="TextBox 6">
            <a:extLst>
              <a:ext uri="{FF2B5EF4-FFF2-40B4-BE49-F238E27FC236}">
                <a16:creationId xmlns:a16="http://schemas.microsoft.com/office/drawing/2014/main" id="{5AF77FE5-471D-98EA-35B1-965A4AC17E44}"/>
              </a:ext>
            </a:extLst>
          </p:cNvPr>
          <p:cNvSpPr txBox="1"/>
          <p:nvPr/>
        </p:nvSpPr>
        <p:spPr>
          <a:xfrm>
            <a:off x="2718551" y="2032411"/>
            <a:ext cx="895351" cy="461665"/>
          </a:xfrm>
          <a:prstGeom prst="rect">
            <a:avLst/>
          </a:prstGeom>
          <a:noFill/>
        </p:spPr>
        <p:txBody>
          <a:bodyPr wrap="square" rtlCol="0">
            <a:spAutoFit/>
          </a:bodyPr>
          <a:lstStyle/>
          <a:p>
            <a:pPr algn="ctr"/>
            <a:r>
              <a:rPr lang="en-US" sz="2400" b="1" dirty="0">
                <a:solidFill>
                  <a:srgbClr val="FF0000"/>
                </a:solidFill>
              </a:rPr>
              <a:t>147°F</a:t>
            </a:r>
          </a:p>
        </p:txBody>
      </p:sp>
      <p:sp>
        <p:nvSpPr>
          <p:cNvPr id="12" name="TextBox 11">
            <a:extLst>
              <a:ext uri="{FF2B5EF4-FFF2-40B4-BE49-F238E27FC236}">
                <a16:creationId xmlns:a16="http://schemas.microsoft.com/office/drawing/2014/main" id="{98397250-8F8D-AF7E-98CB-0CD934D78770}"/>
              </a:ext>
            </a:extLst>
          </p:cNvPr>
          <p:cNvSpPr txBox="1"/>
          <p:nvPr/>
        </p:nvSpPr>
        <p:spPr>
          <a:xfrm>
            <a:off x="3459676" y="2032411"/>
            <a:ext cx="681597" cy="461665"/>
          </a:xfrm>
          <a:prstGeom prst="rect">
            <a:avLst/>
          </a:prstGeom>
          <a:noFill/>
        </p:spPr>
        <p:txBody>
          <a:bodyPr wrap="none" rtlCol="0">
            <a:spAutoFit/>
          </a:bodyPr>
          <a:lstStyle/>
          <a:p>
            <a:r>
              <a:rPr lang="en-US" sz="2400" b="1" dirty="0">
                <a:solidFill>
                  <a:srgbClr val="00B0F0"/>
                </a:solidFill>
              </a:rPr>
              <a:t>-7°F</a:t>
            </a:r>
          </a:p>
        </p:txBody>
      </p:sp>
      <p:sp>
        <p:nvSpPr>
          <p:cNvPr id="15" name="TextBox 14">
            <a:extLst>
              <a:ext uri="{FF2B5EF4-FFF2-40B4-BE49-F238E27FC236}">
                <a16:creationId xmlns:a16="http://schemas.microsoft.com/office/drawing/2014/main" id="{F45F3AB2-B781-B29A-AB89-80E571B53FF3}"/>
              </a:ext>
            </a:extLst>
          </p:cNvPr>
          <p:cNvSpPr txBox="1"/>
          <p:nvPr/>
        </p:nvSpPr>
        <p:spPr>
          <a:xfrm>
            <a:off x="8612659" y="2021032"/>
            <a:ext cx="895351" cy="461665"/>
          </a:xfrm>
          <a:prstGeom prst="rect">
            <a:avLst/>
          </a:prstGeom>
          <a:noFill/>
        </p:spPr>
        <p:txBody>
          <a:bodyPr wrap="square" rtlCol="0">
            <a:spAutoFit/>
          </a:bodyPr>
          <a:lstStyle/>
          <a:p>
            <a:pPr algn="ctr"/>
            <a:r>
              <a:rPr lang="en-US" sz="2400" b="1" dirty="0">
                <a:solidFill>
                  <a:srgbClr val="FF0000"/>
                </a:solidFill>
              </a:rPr>
              <a:t>136°F</a:t>
            </a:r>
          </a:p>
        </p:txBody>
      </p:sp>
      <p:sp>
        <p:nvSpPr>
          <p:cNvPr id="17" name="TextBox 16">
            <a:extLst>
              <a:ext uri="{FF2B5EF4-FFF2-40B4-BE49-F238E27FC236}">
                <a16:creationId xmlns:a16="http://schemas.microsoft.com/office/drawing/2014/main" id="{0D9177B8-AD8D-AE69-0561-8730EDCB1270}"/>
              </a:ext>
            </a:extLst>
          </p:cNvPr>
          <p:cNvSpPr txBox="1"/>
          <p:nvPr/>
        </p:nvSpPr>
        <p:spPr>
          <a:xfrm>
            <a:off x="9368491" y="2008476"/>
            <a:ext cx="837089" cy="461665"/>
          </a:xfrm>
          <a:prstGeom prst="rect">
            <a:avLst/>
          </a:prstGeom>
          <a:noFill/>
        </p:spPr>
        <p:txBody>
          <a:bodyPr wrap="none" rtlCol="0">
            <a:spAutoFit/>
          </a:bodyPr>
          <a:lstStyle/>
          <a:p>
            <a:r>
              <a:rPr lang="en-US" sz="2400" b="1" dirty="0">
                <a:solidFill>
                  <a:srgbClr val="00B0F0"/>
                </a:solidFill>
              </a:rPr>
              <a:t>-18°F</a:t>
            </a:r>
          </a:p>
        </p:txBody>
      </p:sp>
      <p:sp>
        <p:nvSpPr>
          <p:cNvPr id="21" name="TextBox 20">
            <a:extLst>
              <a:ext uri="{FF2B5EF4-FFF2-40B4-BE49-F238E27FC236}">
                <a16:creationId xmlns:a16="http://schemas.microsoft.com/office/drawing/2014/main" id="{4C1B24B3-77F3-21D1-6DA3-54345D6F6016}"/>
              </a:ext>
            </a:extLst>
          </p:cNvPr>
          <p:cNvSpPr txBox="1"/>
          <p:nvPr/>
        </p:nvSpPr>
        <p:spPr>
          <a:xfrm>
            <a:off x="8972551" y="3632486"/>
            <a:ext cx="3093757" cy="1323439"/>
          </a:xfrm>
          <a:prstGeom prst="rect">
            <a:avLst/>
          </a:prstGeom>
          <a:solidFill>
            <a:schemeClr val="tx2">
              <a:lumMod val="25000"/>
              <a:lumOff val="75000"/>
            </a:schemeClr>
          </a:solidFill>
          <a:ln>
            <a:solidFill>
              <a:schemeClr val="tx1"/>
            </a:solidFill>
          </a:ln>
        </p:spPr>
        <p:txBody>
          <a:bodyPr wrap="square" rtlCol="0">
            <a:spAutoFit/>
          </a:bodyPr>
          <a:lstStyle/>
          <a:p>
            <a:pPr algn="ctr"/>
            <a:r>
              <a:rPr lang="en-US" sz="2000" dirty="0"/>
              <a:t>MSCR Traffic Designation</a:t>
            </a:r>
          </a:p>
          <a:p>
            <a:pPr algn="ctr"/>
            <a:r>
              <a:rPr lang="en-US" sz="2000" dirty="0"/>
              <a:t>“S” = Standard</a:t>
            </a:r>
          </a:p>
          <a:p>
            <a:pPr algn="ctr"/>
            <a:r>
              <a:rPr lang="en-US" sz="2000" dirty="0"/>
              <a:t>“H” = Heavy</a:t>
            </a:r>
          </a:p>
          <a:p>
            <a:pPr algn="ctr"/>
            <a:r>
              <a:rPr lang="en-US" sz="2000" dirty="0"/>
              <a:t>“E” = Extremely Heavy</a:t>
            </a:r>
          </a:p>
        </p:txBody>
      </p:sp>
      <p:cxnSp>
        <p:nvCxnSpPr>
          <p:cNvPr id="23" name="Straight Arrow Connector 22">
            <a:extLst>
              <a:ext uri="{FF2B5EF4-FFF2-40B4-BE49-F238E27FC236}">
                <a16:creationId xmlns:a16="http://schemas.microsoft.com/office/drawing/2014/main" id="{45F4CAAB-6CCB-7AE4-EE51-A3BA0B9B210F}"/>
              </a:ext>
            </a:extLst>
          </p:cNvPr>
          <p:cNvCxnSpPr/>
          <p:nvPr/>
        </p:nvCxnSpPr>
        <p:spPr>
          <a:xfrm flipH="1" flipV="1">
            <a:off x="9243099" y="2650872"/>
            <a:ext cx="1105262" cy="942031"/>
          </a:xfrm>
          <a:prstGeom prst="straightConnector1">
            <a:avLst/>
          </a:prstGeom>
          <a:ln w="28575">
            <a:solidFill>
              <a:schemeClr val="tx2">
                <a:lumMod val="25000"/>
                <a:lumOff val="75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9" name="TextBox 18">
            <a:extLst>
              <a:ext uri="{FF2B5EF4-FFF2-40B4-BE49-F238E27FC236}">
                <a16:creationId xmlns:a16="http://schemas.microsoft.com/office/drawing/2014/main" id="{1B48BC51-9E29-5406-2FD0-038E07939E19}"/>
              </a:ext>
            </a:extLst>
          </p:cNvPr>
          <p:cNvSpPr txBox="1"/>
          <p:nvPr/>
        </p:nvSpPr>
        <p:spPr>
          <a:xfrm>
            <a:off x="160255" y="5763509"/>
            <a:ext cx="11906053" cy="646331"/>
          </a:xfrm>
          <a:prstGeom prst="rect">
            <a:avLst/>
          </a:prstGeom>
          <a:noFill/>
        </p:spPr>
        <p:txBody>
          <a:bodyPr wrap="square" rtlCol="0">
            <a:spAutoFit/>
          </a:bodyPr>
          <a:lstStyle/>
          <a:p>
            <a:pPr algn="ctr"/>
            <a:r>
              <a:rPr lang="en-US" dirty="0"/>
              <a:t>PG high temperature grade is based on climate, but due to heavy traffic, you would bump up the high grade for stiffer binder.</a:t>
            </a:r>
          </a:p>
          <a:p>
            <a:pPr algn="ctr"/>
            <a:r>
              <a:rPr lang="en-US" dirty="0"/>
              <a:t>MSCR binders are stiffer with traffic designation change, not high temperature.</a:t>
            </a:r>
          </a:p>
        </p:txBody>
      </p:sp>
    </p:spTree>
    <p:extLst>
      <p:ext uri="{BB962C8B-B14F-4D97-AF65-F5344CB8AC3E}">
        <p14:creationId xmlns:p14="http://schemas.microsoft.com/office/powerpoint/2010/main" val="2373802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9"/>
                                        </p:tgtEl>
                                        <p:attrNameLst>
                                          <p:attrName>ppt_x</p:attrName>
                                        </p:attrNameLst>
                                      </p:cBhvr>
                                      <p:tavLst>
                                        <p:tav tm="0">
                                          <p:val>
                                            <p:strVal val="ppt_x"/>
                                          </p:val>
                                        </p:tav>
                                        <p:tav tm="100000">
                                          <p:val>
                                            <p:strVal val="ppt_x"/>
                                          </p:val>
                                        </p:tav>
                                      </p:tavLst>
                                    </p:anim>
                                    <p:anim calcmode="lin" valueType="num">
                                      <p:cBhvr additive="base">
                                        <p:cTn id="7" dur="500"/>
                                        <p:tgtEl>
                                          <p:spTgt spid="9"/>
                                        </p:tgtEl>
                                        <p:attrNameLst>
                                          <p:attrName>ppt_y</p:attrName>
                                        </p:attrNameLst>
                                      </p:cBhvr>
                                      <p:tavLst>
                                        <p:tav tm="0">
                                          <p:val>
                                            <p:strVal val="ppt_y"/>
                                          </p:val>
                                        </p:tav>
                                        <p:tav tm="100000">
                                          <p:val>
                                            <p:strVal val="1+ppt_h/2"/>
                                          </p:val>
                                        </p:tav>
                                      </p:tavLst>
                                    </p:anim>
                                    <p:set>
                                      <p:cBhvr>
                                        <p:cTn id="8" dur="1" fill="hold">
                                          <p:stCondLst>
                                            <p:cond delay="499"/>
                                          </p:stCondLst>
                                        </p:cTn>
                                        <p:tgtEl>
                                          <p:spTgt spid="9"/>
                                        </p:tgtEl>
                                        <p:attrNameLst>
                                          <p:attrName>style.visibility</p:attrName>
                                        </p:attrNameLst>
                                      </p:cBhvr>
                                      <p:to>
                                        <p:strVal val="hidden"/>
                                      </p:to>
                                    </p:set>
                                  </p:childTnLst>
                                </p:cTn>
                              </p:par>
                              <p:par>
                                <p:cTn id="9" presetID="2" presetClass="exit" presetSubtype="4" fill="hold" grpId="0" nodeType="withEffect">
                                  <p:stCondLst>
                                    <p:cond delay="0"/>
                                  </p:stCondLst>
                                  <p:childTnLst>
                                    <p:anim calcmode="lin" valueType="num">
                                      <p:cBhvr additive="base">
                                        <p:cTn id="10" dur="500"/>
                                        <p:tgtEl>
                                          <p:spTgt spid="6"/>
                                        </p:tgtEl>
                                        <p:attrNameLst>
                                          <p:attrName>ppt_x</p:attrName>
                                        </p:attrNameLst>
                                      </p:cBhvr>
                                      <p:tavLst>
                                        <p:tav tm="0">
                                          <p:val>
                                            <p:strVal val="ppt_x"/>
                                          </p:val>
                                        </p:tav>
                                        <p:tav tm="100000">
                                          <p:val>
                                            <p:strVal val="ppt_x"/>
                                          </p:val>
                                        </p:tav>
                                      </p:tavLst>
                                    </p:anim>
                                    <p:anim calcmode="lin" valueType="num">
                                      <p:cBhvr additive="base">
                                        <p:cTn id="11" dur="500"/>
                                        <p:tgtEl>
                                          <p:spTgt spid="6"/>
                                        </p:tgtEl>
                                        <p:attrNameLst>
                                          <p:attrName>ppt_y</p:attrName>
                                        </p:attrNameLst>
                                      </p:cBhvr>
                                      <p:tavLst>
                                        <p:tav tm="0">
                                          <p:val>
                                            <p:strVal val="ppt_y"/>
                                          </p:val>
                                        </p:tav>
                                        <p:tav tm="100000">
                                          <p:val>
                                            <p:strVal val="1+ppt_h/2"/>
                                          </p:val>
                                        </p:tav>
                                      </p:tavLst>
                                    </p:anim>
                                    <p:set>
                                      <p:cBhvr>
                                        <p:cTn id="12" dur="1" fill="hold">
                                          <p:stCondLst>
                                            <p:cond delay="499"/>
                                          </p:stCondLst>
                                        </p:cTn>
                                        <p:tgtEl>
                                          <p:spTgt spid="6"/>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500"/>
                                        <p:tgtEl>
                                          <p:spTgt spid="8"/>
                                        </p:tgtEl>
                                        <p:attrNameLst>
                                          <p:attrName>ppt_x</p:attrName>
                                        </p:attrNameLst>
                                      </p:cBhvr>
                                      <p:tavLst>
                                        <p:tav tm="0">
                                          <p:val>
                                            <p:strVal val="ppt_x"/>
                                          </p:val>
                                        </p:tav>
                                        <p:tav tm="100000">
                                          <p:val>
                                            <p:strVal val="ppt_x"/>
                                          </p:val>
                                        </p:tav>
                                      </p:tavLst>
                                    </p:anim>
                                    <p:anim calcmode="lin" valueType="num">
                                      <p:cBhvr additive="base">
                                        <p:cTn id="15" dur="500"/>
                                        <p:tgtEl>
                                          <p:spTgt spid="8"/>
                                        </p:tgtEl>
                                        <p:attrNameLst>
                                          <p:attrName>ppt_y</p:attrName>
                                        </p:attrNameLst>
                                      </p:cBhvr>
                                      <p:tavLst>
                                        <p:tav tm="0">
                                          <p:val>
                                            <p:strVal val="ppt_y"/>
                                          </p:val>
                                        </p:tav>
                                        <p:tav tm="100000">
                                          <p:val>
                                            <p:strVal val="1+ppt_h/2"/>
                                          </p:val>
                                        </p:tav>
                                      </p:tavLst>
                                    </p:anim>
                                    <p:set>
                                      <p:cBhvr>
                                        <p:cTn id="16" dur="1" fill="hold">
                                          <p:stCondLst>
                                            <p:cond delay="499"/>
                                          </p:stCondLst>
                                        </p:cTn>
                                        <p:tgtEl>
                                          <p:spTgt spid="8"/>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par>
                                <p:cTn id="31" presetID="1" presetClass="entr" presetSubtype="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 presetClass="exit" presetSubtype="4" fill="hold" nodeType="clickEffect">
                                  <p:stCondLst>
                                    <p:cond delay="0"/>
                                  </p:stCondLst>
                                  <p:childTnLst>
                                    <p:anim calcmode="lin" valueType="num">
                                      <p:cBhvr additive="base">
                                        <p:cTn id="38" dur="500"/>
                                        <p:tgtEl>
                                          <p:spTgt spid="14"/>
                                        </p:tgtEl>
                                        <p:attrNameLst>
                                          <p:attrName>ppt_x</p:attrName>
                                        </p:attrNameLst>
                                      </p:cBhvr>
                                      <p:tavLst>
                                        <p:tav tm="0">
                                          <p:val>
                                            <p:strVal val="ppt_x"/>
                                          </p:val>
                                        </p:tav>
                                        <p:tav tm="100000">
                                          <p:val>
                                            <p:strVal val="ppt_x"/>
                                          </p:val>
                                        </p:tav>
                                      </p:tavLst>
                                    </p:anim>
                                    <p:anim calcmode="lin" valueType="num">
                                      <p:cBhvr additive="base">
                                        <p:cTn id="39" dur="500"/>
                                        <p:tgtEl>
                                          <p:spTgt spid="14"/>
                                        </p:tgtEl>
                                        <p:attrNameLst>
                                          <p:attrName>ppt_y</p:attrName>
                                        </p:attrNameLst>
                                      </p:cBhvr>
                                      <p:tavLst>
                                        <p:tav tm="0">
                                          <p:val>
                                            <p:strVal val="ppt_y"/>
                                          </p:val>
                                        </p:tav>
                                        <p:tav tm="100000">
                                          <p:val>
                                            <p:strVal val="1+ppt_h/2"/>
                                          </p:val>
                                        </p:tav>
                                      </p:tavLst>
                                    </p:anim>
                                    <p:set>
                                      <p:cBhvr>
                                        <p:cTn id="40" dur="1" fill="hold">
                                          <p:stCondLst>
                                            <p:cond delay="499"/>
                                          </p:stCondLst>
                                        </p:cTn>
                                        <p:tgtEl>
                                          <p:spTgt spid="14"/>
                                        </p:tgtEl>
                                        <p:attrNameLst>
                                          <p:attrName>style.visibility</p:attrName>
                                        </p:attrNameLst>
                                      </p:cBhvr>
                                      <p:to>
                                        <p:strVal val="hidden"/>
                                      </p:to>
                                    </p:set>
                                  </p:childTnLst>
                                </p:cTn>
                              </p:par>
                              <p:par>
                                <p:cTn id="41" presetID="2" presetClass="exit" presetSubtype="4" fill="hold" grpId="1" nodeType="withEffect">
                                  <p:stCondLst>
                                    <p:cond delay="0"/>
                                  </p:stCondLst>
                                  <p:childTnLst>
                                    <p:anim calcmode="lin" valueType="num">
                                      <p:cBhvr additive="base">
                                        <p:cTn id="42" dur="500"/>
                                        <p:tgtEl>
                                          <p:spTgt spid="11"/>
                                        </p:tgtEl>
                                        <p:attrNameLst>
                                          <p:attrName>ppt_x</p:attrName>
                                        </p:attrNameLst>
                                      </p:cBhvr>
                                      <p:tavLst>
                                        <p:tav tm="0">
                                          <p:val>
                                            <p:strVal val="ppt_x"/>
                                          </p:val>
                                        </p:tav>
                                        <p:tav tm="100000">
                                          <p:val>
                                            <p:strVal val="ppt_x"/>
                                          </p:val>
                                        </p:tav>
                                      </p:tavLst>
                                    </p:anim>
                                    <p:anim calcmode="lin" valueType="num">
                                      <p:cBhvr additive="base">
                                        <p:cTn id="43" dur="500"/>
                                        <p:tgtEl>
                                          <p:spTgt spid="11"/>
                                        </p:tgtEl>
                                        <p:attrNameLst>
                                          <p:attrName>ppt_y</p:attrName>
                                        </p:attrNameLst>
                                      </p:cBhvr>
                                      <p:tavLst>
                                        <p:tav tm="0">
                                          <p:val>
                                            <p:strVal val="ppt_y"/>
                                          </p:val>
                                        </p:tav>
                                        <p:tav tm="100000">
                                          <p:val>
                                            <p:strVal val="1+ppt_h/2"/>
                                          </p:val>
                                        </p:tav>
                                      </p:tavLst>
                                    </p:anim>
                                    <p:set>
                                      <p:cBhvr>
                                        <p:cTn id="44" dur="1" fill="hold">
                                          <p:stCondLst>
                                            <p:cond delay="499"/>
                                          </p:stCondLst>
                                        </p:cTn>
                                        <p:tgtEl>
                                          <p:spTgt spid="11"/>
                                        </p:tgtEl>
                                        <p:attrNameLst>
                                          <p:attrName>style.visibility</p:attrName>
                                        </p:attrNameLst>
                                      </p:cBhvr>
                                      <p:to>
                                        <p:strVal val="hidden"/>
                                      </p:to>
                                    </p:set>
                                  </p:childTnLst>
                                </p:cTn>
                              </p:par>
                              <p:par>
                                <p:cTn id="45" presetID="2" presetClass="exit" presetSubtype="4" fill="hold" nodeType="withEffect">
                                  <p:stCondLst>
                                    <p:cond delay="0"/>
                                  </p:stCondLst>
                                  <p:childTnLst>
                                    <p:anim calcmode="lin" valueType="num">
                                      <p:cBhvr additive="base">
                                        <p:cTn id="46" dur="500"/>
                                        <p:tgtEl>
                                          <p:spTgt spid="10"/>
                                        </p:tgtEl>
                                        <p:attrNameLst>
                                          <p:attrName>ppt_x</p:attrName>
                                        </p:attrNameLst>
                                      </p:cBhvr>
                                      <p:tavLst>
                                        <p:tav tm="0">
                                          <p:val>
                                            <p:strVal val="ppt_x"/>
                                          </p:val>
                                        </p:tav>
                                        <p:tav tm="100000">
                                          <p:val>
                                            <p:strVal val="ppt_x"/>
                                          </p:val>
                                        </p:tav>
                                      </p:tavLst>
                                    </p:anim>
                                    <p:anim calcmode="lin" valueType="num">
                                      <p:cBhvr additive="base">
                                        <p:cTn id="47" dur="500"/>
                                        <p:tgtEl>
                                          <p:spTgt spid="10"/>
                                        </p:tgtEl>
                                        <p:attrNameLst>
                                          <p:attrName>ppt_y</p:attrName>
                                        </p:attrNameLst>
                                      </p:cBhvr>
                                      <p:tavLst>
                                        <p:tav tm="0">
                                          <p:val>
                                            <p:strVal val="ppt_y"/>
                                          </p:val>
                                        </p:tav>
                                        <p:tav tm="100000">
                                          <p:val>
                                            <p:strVal val="1+ppt_h/2"/>
                                          </p:val>
                                        </p:tav>
                                      </p:tavLst>
                                    </p:anim>
                                    <p:set>
                                      <p:cBhvr>
                                        <p:cTn id="48" dur="1" fill="hold">
                                          <p:stCondLst>
                                            <p:cond delay="499"/>
                                          </p:stCondLst>
                                        </p:cTn>
                                        <p:tgtEl>
                                          <p:spTgt spid="10"/>
                                        </p:tgtEl>
                                        <p:attrNameLst>
                                          <p:attrName>style.visibility</p:attrName>
                                        </p:attrNameLst>
                                      </p:cBhvr>
                                      <p:to>
                                        <p:strVal val="hidden"/>
                                      </p:to>
                                    </p:set>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500" fill="hold"/>
                                        <p:tgtEl>
                                          <p:spTgt spid="16"/>
                                        </p:tgtEl>
                                        <p:attrNameLst>
                                          <p:attrName>ppt_x</p:attrName>
                                        </p:attrNameLst>
                                      </p:cBhvr>
                                      <p:tavLst>
                                        <p:tav tm="0">
                                          <p:val>
                                            <p:strVal val="#ppt_x"/>
                                          </p:val>
                                        </p:tav>
                                        <p:tav tm="100000">
                                          <p:val>
                                            <p:strVal val="#ppt_x"/>
                                          </p:val>
                                        </p:tav>
                                      </p:tavLst>
                                    </p:anim>
                                    <p:anim calcmode="lin" valueType="num">
                                      <p:cBhvr additive="base">
                                        <p:cTn id="54" dur="5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500" fill="hold"/>
                                        <p:tgtEl>
                                          <p:spTgt spid="20"/>
                                        </p:tgtEl>
                                        <p:attrNameLst>
                                          <p:attrName>ppt_x</p:attrName>
                                        </p:attrNameLst>
                                      </p:cBhvr>
                                      <p:tavLst>
                                        <p:tav tm="0">
                                          <p:val>
                                            <p:strVal val="#ppt_x"/>
                                          </p:val>
                                        </p:tav>
                                        <p:tav tm="100000">
                                          <p:val>
                                            <p:strVal val="#ppt_x"/>
                                          </p:val>
                                        </p:tav>
                                      </p:tavLst>
                                    </p:anim>
                                    <p:anim calcmode="lin" valueType="num">
                                      <p:cBhvr additive="base">
                                        <p:cTn id="58" dur="500" fill="hold"/>
                                        <p:tgtEl>
                                          <p:spTgt spid="20"/>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500" fill="hold"/>
                                        <p:tgtEl>
                                          <p:spTgt spid="18"/>
                                        </p:tgtEl>
                                        <p:attrNameLst>
                                          <p:attrName>ppt_x</p:attrName>
                                        </p:attrNameLst>
                                      </p:cBhvr>
                                      <p:tavLst>
                                        <p:tav tm="0">
                                          <p:val>
                                            <p:strVal val="#ppt_x"/>
                                          </p:val>
                                        </p:tav>
                                        <p:tav tm="100000">
                                          <p:val>
                                            <p:strVal val="#ppt_x"/>
                                          </p:val>
                                        </p:tav>
                                      </p:tavLst>
                                    </p:anim>
                                    <p:anim calcmode="lin" valueType="num">
                                      <p:cBhvr additive="base">
                                        <p:cTn id="62" dur="500" fill="hold"/>
                                        <p:tgtEl>
                                          <p:spTgt spid="18"/>
                                        </p:tgtEl>
                                        <p:attrNameLst>
                                          <p:attrName>ppt_y</p:attrName>
                                        </p:attrNameLst>
                                      </p:cBhvr>
                                      <p:tavLst>
                                        <p:tav tm="0">
                                          <p:val>
                                            <p:strVal val="1+#ppt_h/2"/>
                                          </p:val>
                                        </p:tav>
                                        <p:tav tm="100000">
                                          <p:val>
                                            <p:strVal val="#ppt_y"/>
                                          </p:val>
                                        </p:tav>
                                      </p:tavLst>
                                    </p:anim>
                                  </p:childTnLst>
                                </p:cTn>
                              </p:par>
                              <p:par>
                                <p:cTn id="63" presetID="1" presetClass="entr" presetSubtype="0"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2" presetClass="exit" presetSubtype="4" fill="hold" grpId="1" nodeType="clickEffect">
                                  <p:stCondLst>
                                    <p:cond delay="0"/>
                                  </p:stCondLst>
                                  <p:childTnLst>
                                    <p:anim calcmode="lin" valueType="num">
                                      <p:cBhvr additive="base">
                                        <p:cTn id="70" dur="500"/>
                                        <p:tgtEl>
                                          <p:spTgt spid="16"/>
                                        </p:tgtEl>
                                        <p:attrNameLst>
                                          <p:attrName>ppt_x</p:attrName>
                                        </p:attrNameLst>
                                      </p:cBhvr>
                                      <p:tavLst>
                                        <p:tav tm="0">
                                          <p:val>
                                            <p:strVal val="ppt_x"/>
                                          </p:val>
                                        </p:tav>
                                        <p:tav tm="100000">
                                          <p:val>
                                            <p:strVal val="ppt_x"/>
                                          </p:val>
                                        </p:tav>
                                      </p:tavLst>
                                    </p:anim>
                                    <p:anim calcmode="lin" valueType="num">
                                      <p:cBhvr additive="base">
                                        <p:cTn id="71" dur="500"/>
                                        <p:tgtEl>
                                          <p:spTgt spid="16"/>
                                        </p:tgtEl>
                                        <p:attrNameLst>
                                          <p:attrName>ppt_y</p:attrName>
                                        </p:attrNameLst>
                                      </p:cBhvr>
                                      <p:tavLst>
                                        <p:tav tm="0">
                                          <p:val>
                                            <p:strVal val="ppt_y"/>
                                          </p:val>
                                        </p:tav>
                                        <p:tav tm="100000">
                                          <p:val>
                                            <p:strVal val="1+ppt_h/2"/>
                                          </p:val>
                                        </p:tav>
                                      </p:tavLst>
                                    </p:anim>
                                    <p:set>
                                      <p:cBhvr>
                                        <p:cTn id="72" dur="1" fill="hold">
                                          <p:stCondLst>
                                            <p:cond delay="499"/>
                                          </p:stCondLst>
                                        </p:cTn>
                                        <p:tgtEl>
                                          <p:spTgt spid="16"/>
                                        </p:tgtEl>
                                        <p:attrNameLst>
                                          <p:attrName>style.visibility</p:attrName>
                                        </p:attrNameLst>
                                      </p:cBhvr>
                                      <p:to>
                                        <p:strVal val="hidden"/>
                                      </p:to>
                                    </p:set>
                                  </p:childTnLst>
                                </p:cTn>
                              </p:par>
                              <p:par>
                                <p:cTn id="73" presetID="2" presetClass="exit" presetSubtype="4" fill="hold" nodeType="withEffect">
                                  <p:stCondLst>
                                    <p:cond delay="0"/>
                                  </p:stCondLst>
                                  <p:childTnLst>
                                    <p:anim calcmode="lin" valueType="num">
                                      <p:cBhvr additive="base">
                                        <p:cTn id="74" dur="500"/>
                                        <p:tgtEl>
                                          <p:spTgt spid="20"/>
                                        </p:tgtEl>
                                        <p:attrNameLst>
                                          <p:attrName>ppt_x</p:attrName>
                                        </p:attrNameLst>
                                      </p:cBhvr>
                                      <p:tavLst>
                                        <p:tav tm="0">
                                          <p:val>
                                            <p:strVal val="ppt_x"/>
                                          </p:val>
                                        </p:tav>
                                        <p:tav tm="100000">
                                          <p:val>
                                            <p:strVal val="ppt_x"/>
                                          </p:val>
                                        </p:tav>
                                      </p:tavLst>
                                    </p:anim>
                                    <p:anim calcmode="lin" valueType="num">
                                      <p:cBhvr additive="base">
                                        <p:cTn id="75" dur="500"/>
                                        <p:tgtEl>
                                          <p:spTgt spid="20"/>
                                        </p:tgtEl>
                                        <p:attrNameLst>
                                          <p:attrName>ppt_y</p:attrName>
                                        </p:attrNameLst>
                                      </p:cBhvr>
                                      <p:tavLst>
                                        <p:tav tm="0">
                                          <p:val>
                                            <p:strVal val="ppt_y"/>
                                          </p:val>
                                        </p:tav>
                                        <p:tav tm="100000">
                                          <p:val>
                                            <p:strVal val="1+ppt_h/2"/>
                                          </p:val>
                                        </p:tav>
                                      </p:tavLst>
                                    </p:anim>
                                    <p:set>
                                      <p:cBhvr>
                                        <p:cTn id="76" dur="1" fill="hold">
                                          <p:stCondLst>
                                            <p:cond delay="499"/>
                                          </p:stCondLst>
                                        </p:cTn>
                                        <p:tgtEl>
                                          <p:spTgt spid="20"/>
                                        </p:tgtEl>
                                        <p:attrNameLst>
                                          <p:attrName>style.visibility</p:attrName>
                                        </p:attrNameLst>
                                      </p:cBhvr>
                                      <p:to>
                                        <p:strVal val="hidden"/>
                                      </p:to>
                                    </p:set>
                                  </p:childTnLst>
                                </p:cTn>
                              </p:par>
                              <p:par>
                                <p:cTn id="77" presetID="2" presetClass="exit" presetSubtype="4" fill="hold" nodeType="withEffect">
                                  <p:stCondLst>
                                    <p:cond delay="0"/>
                                  </p:stCondLst>
                                  <p:childTnLst>
                                    <p:anim calcmode="lin" valueType="num">
                                      <p:cBhvr additive="base">
                                        <p:cTn id="78" dur="500"/>
                                        <p:tgtEl>
                                          <p:spTgt spid="18"/>
                                        </p:tgtEl>
                                        <p:attrNameLst>
                                          <p:attrName>ppt_x</p:attrName>
                                        </p:attrNameLst>
                                      </p:cBhvr>
                                      <p:tavLst>
                                        <p:tav tm="0">
                                          <p:val>
                                            <p:strVal val="ppt_x"/>
                                          </p:val>
                                        </p:tav>
                                        <p:tav tm="100000">
                                          <p:val>
                                            <p:strVal val="ppt_x"/>
                                          </p:val>
                                        </p:tav>
                                      </p:tavLst>
                                    </p:anim>
                                    <p:anim calcmode="lin" valueType="num">
                                      <p:cBhvr additive="base">
                                        <p:cTn id="79" dur="500"/>
                                        <p:tgtEl>
                                          <p:spTgt spid="18"/>
                                        </p:tgtEl>
                                        <p:attrNameLst>
                                          <p:attrName>ppt_y</p:attrName>
                                        </p:attrNameLst>
                                      </p:cBhvr>
                                      <p:tavLst>
                                        <p:tav tm="0">
                                          <p:val>
                                            <p:strVal val="ppt_y"/>
                                          </p:val>
                                        </p:tav>
                                        <p:tav tm="100000">
                                          <p:val>
                                            <p:strVal val="1+ppt_h/2"/>
                                          </p:val>
                                        </p:tav>
                                      </p:tavLst>
                                    </p:anim>
                                    <p:set>
                                      <p:cBhvr>
                                        <p:cTn id="80" dur="1" fill="hold">
                                          <p:stCondLst>
                                            <p:cond delay="499"/>
                                          </p:stCondLst>
                                        </p:cTn>
                                        <p:tgtEl>
                                          <p:spTgt spid="18"/>
                                        </p:tgtEl>
                                        <p:attrNameLst>
                                          <p:attrName>style.visibility</p:attrName>
                                        </p:attrNameLst>
                                      </p:cBhvr>
                                      <p:to>
                                        <p:strVal val="hidden"/>
                                      </p:to>
                                    </p:set>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nodeType="click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500" fill="hold"/>
                                        <p:tgtEl>
                                          <p:spTgt spid="23"/>
                                        </p:tgtEl>
                                        <p:attrNameLst>
                                          <p:attrName>ppt_x</p:attrName>
                                        </p:attrNameLst>
                                      </p:cBhvr>
                                      <p:tavLst>
                                        <p:tav tm="0">
                                          <p:val>
                                            <p:strVal val="#ppt_x"/>
                                          </p:val>
                                        </p:tav>
                                        <p:tav tm="100000">
                                          <p:val>
                                            <p:strVal val="#ppt_x"/>
                                          </p:val>
                                        </p:tav>
                                      </p:tavLst>
                                    </p:anim>
                                    <p:anim calcmode="lin" valueType="num">
                                      <p:cBhvr additive="base">
                                        <p:cTn id="86" dur="5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1"/>
                                        </p:tgtEl>
                                        <p:attrNameLst>
                                          <p:attrName>style.visibility</p:attrName>
                                        </p:attrNameLst>
                                      </p:cBhvr>
                                      <p:to>
                                        <p:strVal val="visible"/>
                                      </p:to>
                                    </p:set>
                                    <p:anim calcmode="lin" valueType="num">
                                      <p:cBhvr additive="base">
                                        <p:cTn id="89" dur="500" fill="hold"/>
                                        <p:tgtEl>
                                          <p:spTgt spid="21"/>
                                        </p:tgtEl>
                                        <p:attrNameLst>
                                          <p:attrName>ppt_x</p:attrName>
                                        </p:attrNameLst>
                                      </p:cBhvr>
                                      <p:tavLst>
                                        <p:tav tm="0">
                                          <p:val>
                                            <p:strVal val="#ppt_x"/>
                                          </p:val>
                                        </p:tav>
                                        <p:tav tm="100000">
                                          <p:val>
                                            <p:strVal val="#ppt_x"/>
                                          </p:val>
                                        </p:tav>
                                      </p:tavLst>
                                    </p:anim>
                                    <p:anim calcmode="lin" valueType="num">
                                      <p:cBhvr additive="base">
                                        <p:cTn id="90" dur="500" fill="hold"/>
                                        <p:tgtEl>
                                          <p:spTgt spid="21"/>
                                        </p:tgtEl>
                                        <p:attrNameLst>
                                          <p:attrName>ppt_y</p:attrName>
                                        </p:attrNameLst>
                                      </p:cBhvr>
                                      <p:tavLst>
                                        <p:tav tm="0">
                                          <p:val>
                                            <p:strVal val="1+#ppt_h/2"/>
                                          </p:val>
                                        </p:tav>
                                        <p:tav tm="100000">
                                          <p:val>
                                            <p:strVal val="#ppt_y"/>
                                          </p:val>
                                        </p:tav>
                                      </p:tavLst>
                                    </p:anim>
                                  </p:childTnLst>
                                </p:cTn>
                              </p:par>
                              <p:par>
                                <p:cTn id="91" presetID="1" presetClass="entr" presetSubtype="0" fill="hold" grpId="0" nodeType="withEffect">
                                  <p:stCondLst>
                                    <p:cond delay="0"/>
                                  </p:stCondLst>
                                  <p:childTnLst>
                                    <p:set>
                                      <p:cBhvr>
                                        <p:cTn id="92"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P spid="11" grpId="1"/>
      <p:bldP spid="16" grpId="0"/>
      <p:bldP spid="16" grpId="1"/>
      <p:bldP spid="7" grpId="0"/>
      <p:bldP spid="12" grpId="0"/>
      <p:bldP spid="15" grpId="0"/>
      <p:bldP spid="17" grpId="0"/>
      <p:bldP spid="21" grpId="0" animBg="1"/>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1F127-48CC-4ADF-FAB6-4285FA2013A0}"/>
              </a:ext>
            </a:extLst>
          </p:cNvPr>
          <p:cNvSpPr>
            <a:spLocks noGrp="1"/>
          </p:cNvSpPr>
          <p:nvPr>
            <p:ph type="title"/>
          </p:nvPr>
        </p:nvSpPr>
        <p:spPr/>
        <p:txBody>
          <a:bodyPr/>
          <a:lstStyle/>
          <a:p>
            <a:r>
              <a:rPr lang="en-US" dirty="0"/>
              <a:t>Asphalt Binder “Bumping”</a:t>
            </a:r>
          </a:p>
        </p:txBody>
      </p:sp>
      <p:sp>
        <p:nvSpPr>
          <p:cNvPr id="3" name="Content Placeholder 2">
            <a:extLst>
              <a:ext uri="{FF2B5EF4-FFF2-40B4-BE49-F238E27FC236}">
                <a16:creationId xmlns:a16="http://schemas.microsoft.com/office/drawing/2014/main" id="{BB1B9A06-D686-7E67-CE6C-4531A481F820}"/>
              </a:ext>
            </a:extLst>
          </p:cNvPr>
          <p:cNvSpPr>
            <a:spLocks noGrp="1"/>
          </p:cNvSpPr>
          <p:nvPr>
            <p:ph sz="half" idx="1"/>
          </p:nvPr>
        </p:nvSpPr>
        <p:spPr>
          <a:xfrm>
            <a:off x="236455" y="1368425"/>
            <a:ext cx="5859545" cy="2393084"/>
          </a:xfrm>
        </p:spPr>
        <p:txBody>
          <a:bodyPr>
            <a:normAutofit lnSpcReduction="10000"/>
          </a:bodyPr>
          <a:lstStyle/>
          <a:p>
            <a:r>
              <a:rPr lang="en-US" dirty="0"/>
              <a:t>PG testing and nomenclature</a:t>
            </a:r>
          </a:p>
          <a:p>
            <a:r>
              <a:rPr lang="en-US" dirty="0"/>
              <a:t>Current asphalt binder base grade PG 64-22 </a:t>
            </a:r>
          </a:p>
          <a:p>
            <a:r>
              <a:rPr lang="en-US" dirty="0"/>
              <a:t>One binder “bump” PG 70-22</a:t>
            </a:r>
          </a:p>
          <a:p>
            <a:r>
              <a:rPr lang="en-US" dirty="0"/>
              <a:t>Two binder “bump” PG 76-22</a:t>
            </a:r>
          </a:p>
        </p:txBody>
      </p:sp>
      <p:sp>
        <p:nvSpPr>
          <p:cNvPr id="4" name="Content Placeholder 3">
            <a:extLst>
              <a:ext uri="{FF2B5EF4-FFF2-40B4-BE49-F238E27FC236}">
                <a16:creationId xmlns:a16="http://schemas.microsoft.com/office/drawing/2014/main" id="{74B5F9C9-4249-3E68-0DDF-031DB2E27EF3}"/>
              </a:ext>
            </a:extLst>
          </p:cNvPr>
          <p:cNvSpPr>
            <a:spLocks noGrp="1"/>
          </p:cNvSpPr>
          <p:nvPr>
            <p:ph sz="half" idx="2"/>
          </p:nvPr>
        </p:nvSpPr>
        <p:spPr>
          <a:xfrm>
            <a:off x="6137637" y="1368425"/>
            <a:ext cx="5894108" cy="4351338"/>
          </a:xfrm>
        </p:spPr>
        <p:txBody>
          <a:bodyPr>
            <a:normAutofit lnSpcReduction="10000"/>
          </a:bodyPr>
          <a:lstStyle/>
          <a:p>
            <a:r>
              <a:rPr lang="en-US" dirty="0"/>
              <a:t>MSCR testing and nomenclature</a:t>
            </a:r>
          </a:p>
          <a:p>
            <a:r>
              <a:rPr lang="en-US" dirty="0"/>
              <a:t>New asphalt binder base grade PG 58-28</a:t>
            </a:r>
          </a:p>
          <a:p>
            <a:r>
              <a:rPr lang="en-US" dirty="0"/>
              <a:t>Traffic levels designated by letters</a:t>
            </a:r>
          </a:p>
          <a:p>
            <a:r>
              <a:rPr lang="en-US" dirty="0"/>
              <a:t>Neat binder PG 58S-28</a:t>
            </a:r>
          </a:p>
          <a:p>
            <a:r>
              <a:rPr lang="en-US" dirty="0"/>
              <a:t>One binder “bump” PG 58H-28</a:t>
            </a:r>
          </a:p>
          <a:p>
            <a:r>
              <a:rPr lang="en-US" dirty="0"/>
              <a:t>Two binder “bump” PG 58E-28</a:t>
            </a:r>
          </a:p>
          <a:p>
            <a:endParaRPr lang="en-US" dirty="0"/>
          </a:p>
        </p:txBody>
      </p:sp>
      <p:sp>
        <p:nvSpPr>
          <p:cNvPr id="5" name="Slide Number Placeholder 4">
            <a:extLst>
              <a:ext uri="{FF2B5EF4-FFF2-40B4-BE49-F238E27FC236}">
                <a16:creationId xmlns:a16="http://schemas.microsoft.com/office/drawing/2014/main" id="{62267147-6C60-0218-4259-7051C5A679C8}"/>
              </a:ext>
            </a:extLst>
          </p:cNvPr>
          <p:cNvSpPr>
            <a:spLocks noGrp="1"/>
          </p:cNvSpPr>
          <p:nvPr>
            <p:ph type="sldNum" sz="quarter" idx="12"/>
          </p:nvPr>
        </p:nvSpPr>
        <p:spPr/>
        <p:txBody>
          <a:bodyPr/>
          <a:lstStyle/>
          <a:p>
            <a:fld id="{E53128C0-3212-446F-AC1C-14CF8CDF1D6C}" type="slidenum">
              <a:rPr lang="en-US" smtClean="0"/>
              <a:t>20</a:t>
            </a:fld>
            <a:endParaRPr lang="en-US" dirty="0"/>
          </a:p>
        </p:txBody>
      </p:sp>
      <p:graphicFrame>
        <p:nvGraphicFramePr>
          <p:cNvPr id="6" name="Table 5">
            <a:extLst>
              <a:ext uri="{FF2B5EF4-FFF2-40B4-BE49-F238E27FC236}">
                <a16:creationId xmlns:a16="http://schemas.microsoft.com/office/drawing/2014/main" id="{C9F7BE2B-CBCE-531C-6785-7E3EA618F8A5}"/>
              </a:ext>
            </a:extLst>
          </p:cNvPr>
          <p:cNvGraphicFramePr>
            <a:graphicFrameLocks noGrp="1"/>
          </p:cNvGraphicFramePr>
          <p:nvPr/>
        </p:nvGraphicFramePr>
        <p:xfrm>
          <a:off x="1990364" y="4747895"/>
          <a:ext cx="8127999" cy="1483360"/>
        </p:xfrm>
        <a:graphic>
          <a:graphicData uri="http://schemas.openxmlformats.org/drawingml/2006/table">
            <a:tbl>
              <a:tblPr firstRow="1" bandRow="1">
                <a:tableStyleId>{073A0DAA-6AF3-43AB-8588-CEC1D06C72B9}</a:tableStyleId>
              </a:tblPr>
              <a:tblGrid>
                <a:gridCol w="2709333">
                  <a:extLst>
                    <a:ext uri="{9D8B030D-6E8A-4147-A177-3AD203B41FA5}">
                      <a16:colId xmlns:a16="http://schemas.microsoft.com/office/drawing/2014/main" val="985301028"/>
                    </a:ext>
                  </a:extLst>
                </a:gridCol>
                <a:gridCol w="2709333">
                  <a:extLst>
                    <a:ext uri="{9D8B030D-6E8A-4147-A177-3AD203B41FA5}">
                      <a16:colId xmlns:a16="http://schemas.microsoft.com/office/drawing/2014/main" val="599551559"/>
                    </a:ext>
                  </a:extLst>
                </a:gridCol>
                <a:gridCol w="2709333">
                  <a:extLst>
                    <a:ext uri="{9D8B030D-6E8A-4147-A177-3AD203B41FA5}">
                      <a16:colId xmlns:a16="http://schemas.microsoft.com/office/drawing/2014/main" val="1160368644"/>
                    </a:ext>
                  </a:extLst>
                </a:gridCol>
              </a:tblGrid>
              <a:tr h="370840">
                <a:tc>
                  <a:txBody>
                    <a:bodyPr/>
                    <a:lstStyle/>
                    <a:p>
                      <a:pPr algn="ctr"/>
                      <a:r>
                        <a:rPr lang="en-US" dirty="0"/>
                        <a:t>Current PG Binder</a:t>
                      </a:r>
                    </a:p>
                  </a:txBody>
                  <a:tcPr/>
                </a:tc>
                <a:tc>
                  <a:txBody>
                    <a:bodyPr/>
                    <a:lstStyle/>
                    <a:p>
                      <a:pPr algn="ctr"/>
                      <a:r>
                        <a:rPr lang="en-US" dirty="0"/>
                        <a:t>New PG Binder</a:t>
                      </a:r>
                    </a:p>
                  </a:txBody>
                  <a:tcPr>
                    <a:solidFill>
                      <a:schemeClr val="accent1"/>
                    </a:solidFill>
                  </a:tcPr>
                </a:tc>
                <a:tc>
                  <a:txBody>
                    <a:bodyPr/>
                    <a:lstStyle/>
                    <a:p>
                      <a:pPr algn="ctr"/>
                      <a:r>
                        <a:rPr lang="en-US" dirty="0"/>
                        <a:t>Traffic Designation</a:t>
                      </a:r>
                    </a:p>
                  </a:txBody>
                  <a:tcPr/>
                </a:tc>
                <a:extLst>
                  <a:ext uri="{0D108BD9-81ED-4DB2-BD59-A6C34878D82A}">
                    <a16:rowId xmlns:a16="http://schemas.microsoft.com/office/drawing/2014/main" val="1197719757"/>
                  </a:ext>
                </a:extLst>
              </a:tr>
              <a:tr h="370840">
                <a:tc>
                  <a:txBody>
                    <a:bodyPr/>
                    <a:lstStyle/>
                    <a:p>
                      <a:pPr algn="ctr"/>
                      <a:r>
                        <a:rPr lang="en-US" dirty="0"/>
                        <a:t>PG 64-22</a:t>
                      </a:r>
                    </a:p>
                  </a:txBody>
                  <a:tcPr/>
                </a:tc>
                <a:tc>
                  <a:txBody>
                    <a:bodyPr/>
                    <a:lstStyle/>
                    <a:p>
                      <a:pPr algn="ctr"/>
                      <a:r>
                        <a:rPr lang="en-US" b="1" dirty="0">
                          <a:solidFill>
                            <a:schemeClr val="accent1"/>
                          </a:solidFill>
                        </a:rPr>
                        <a:t>PG 58S-28</a:t>
                      </a:r>
                    </a:p>
                  </a:txBody>
                  <a:tcPr/>
                </a:tc>
                <a:tc>
                  <a:txBody>
                    <a:bodyPr/>
                    <a:lstStyle/>
                    <a:p>
                      <a:pPr algn="ctr"/>
                      <a:r>
                        <a:rPr lang="en-US" dirty="0"/>
                        <a:t>S – Standard</a:t>
                      </a:r>
                    </a:p>
                  </a:txBody>
                  <a:tcPr/>
                </a:tc>
                <a:extLst>
                  <a:ext uri="{0D108BD9-81ED-4DB2-BD59-A6C34878D82A}">
                    <a16:rowId xmlns:a16="http://schemas.microsoft.com/office/drawing/2014/main" val="611722497"/>
                  </a:ext>
                </a:extLst>
              </a:tr>
              <a:tr h="370840">
                <a:tc>
                  <a:txBody>
                    <a:bodyPr/>
                    <a:lstStyle/>
                    <a:p>
                      <a:pPr algn="ctr"/>
                      <a:r>
                        <a:rPr lang="en-US" dirty="0"/>
                        <a:t>PG 70-22</a:t>
                      </a:r>
                    </a:p>
                  </a:txBody>
                  <a:tcPr/>
                </a:tc>
                <a:tc>
                  <a:txBody>
                    <a:bodyPr/>
                    <a:lstStyle/>
                    <a:p>
                      <a:pPr algn="ctr"/>
                      <a:r>
                        <a:rPr lang="en-US" b="1" dirty="0">
                          <a:solidFill>
                            <a:schemeClr val="accent1"/>
                          </a:solidFill>
                        </a:rPr>
                        <a:t>PG 58H-28</a:t>
                      </a:r>
                    </a:p>
                  </a:txBody>
                  <a:tcPr/>
                </a:tc>
                <a:tc>
                  <a:txBody>
                    <a:bodyPr/>
                    <a:lstStyle/>
                    <a:p>
                      <a:pPr algn="ctr"/>
                      <a:r>
                        <a:rPr lang="en-US" dirty="0"/>
                        <a:t>H – Heavy</a:t>
                      </a:r>
                    </a:p>
                  </a:txBody>
                  <a:tcPr/>
                </a:tc>
                <a:extLst>
                  <a:ext uri="{0D108BD9-81ED-4DB2-BD59-A6C34878D82A}">
                    <a16:rowId xmlns:a16="http://schemas.microsoft.com/office/drawing/2014/main" val="3453239864"/>
                  </a:ext>
                </a:extLst>
              </a:tr>
              <a:tr h="370840">
                <a:tc>
                  <a:txBody>
                    <a:bodyPr/>
                    <a:lstStyle/>
                    <a:p>
                      <a:pPr algn="ctr"/>
                      <a:r>
                        <a:rPr lang="en-US" dirty="0"/>
                        <a:t>PG 76-22</a:t>
                      </a:r>
                    </a:p>
                  </a:txBody>
                  <a:tcPr/>
                </a:tc>
                <a:tc>
                  <a:txBody>
                    <a:bodyPr/>
                    <a:lstStyle/>
                    <a:p>
                      <a:pPr algn="ctr"/>
                      <a:r>
                        <a:rPr lang="en-US" b="1" dirty="0">
                          <a:solidFill>
                            <a:schemeClr val="accent1"/>
                          </a:solidFill>
                        </a:rPr>
                        <a:t>PG 58E-28</a:t>
                      </a:r>
                    </a:p>
                  </a:txBody>
                  <a:tcPr/>
                </a:tc>
                <a:tc>
                  <a:txBody>
                    <a:bodyPr/>
                    <a:lstStyle/>
                    <a:p>
                      <a:pPr algn="ctr"/>
                      <a:r>
                        <a:rPr lang="en-US" dirty="0"/>
                        <a:t>E – Extremely Heavy</a:t>
                      </a:r>
                    </a:p>
                  </a:txBody>
                  <a:tcPr/>
                </a:tc>
                <a:extLst>
                  <a:ext uri="{0D108BD9-81ED-4DB2-BD59-A6C34878D82A}">
                    <a16:rowId xmlns:a16="http://schemas.microsoft.com/office/drawing/2014/main" val="3812630254"/>
                  </a:ext>
                </a:extLst>
              </a:tr>
            </a:tbl>
          </a:graphicData>
        </a:graphic>
      </p:graphicFrame>
    </p:spTree>
    <p:extLst>
      <p:ext uri="{BB962C8B-B14F-4D97-AF65-F5344CB8AC3E}">
        <p14:creationId xmlns:p14="http://schemas.microsoft.com/office/powerpoint/2010/main" val="17717709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319A4A-0553-1DF9-49C3-0745435D2116}"/>
              </a:ext>
            </a:extLst>
          </p:cNvPr>
          <p:cNvSpPr>
            <a:spLocks noGrp="1"/>
          </p:cNvSpPr>
          <p:nvPr>
            <p:ph type="title"/>
          </p:nvPr>
        </p:nvSpPr>
        <p:spPr/>
        <p:txBody>
          <a:bodyPr/>
          <a:lstStyle/>
          <a:p>
            <a:r>
              <a:rPr lang="en-US" dirty="0"/>
              <a:t>Asphalt Binder Changes in Indiana</a:t>
            </a:r>
          </a:p>
        </p:txBody>
      </p:sp>
      <p:sp>
        <p:nvSpPr>
          <p:cNvPr id="3" name="Content Placeholder 2">
            <a:extLst>
              <a:ext uri="{FF2B5EF4-FFF2-40B4-BE49-F238E27FC236}">
                <a16:creationId xmlns:a16="http://schemas.microsoft.com/office/drawing/2014/main" id="{C20BF330-6579-E162-0603-F39A9FC8DE4E}"/>
              </a:ext>
            </a:extLst>
          </p:cNvPr>
          <p:cNvSpPr>
            <a:spLocks noGrp="1"/>
          </p:cNvSpPr>
          <p:nvPr>
            <p:ph idx="1"/>
          </p:nvPr>
        </p:nvSpPr>
        <p:spPr/>
        <p:txBody>
          <a:bodyPr>
            <a:normAutofit lnSpcReduction="10000"/>
          </a:bodyPr>
          <a:lstStyle/>
          <a:p>
            <a:r>
              <a:rPr lang="en-US" dirty="0"/>
              <a:t>Why?</a:t>
            </a:r>
          </a:p>
          <a:p>
            <a:pPr lvl="1"/>
            <a:r>
              <a:rPr lang="en-US" dirty="0"/>
              <a:t>To improve the durability and quality of asphalt pavements in Indiana</a:t>
            </a:r>
          </a:p>
          <a:p>
            <a:pPr marL="457200" lvl="1" indent="0">
              <a:buNone/>
            </a:pPr>
            <a:endParaRPr lang="en-US" dirty="0"/>
          </a:p>
          <a:p>
            <a:r>
              <a:rPr lang="en-US" dirty="0"/>
              <a:t>What?</a:t>
            </a:r>
          </a:p>
          <a:p>
            <a:pPr lvl="1"/>
            <a:r>
              <a:rPr lang="en-US" dirty="0"/>
              <a:t>All asphalt base binders will </a:t>
            </a:r>
            <a:r>
              <a:rPr lang="en-US" b="1" u="sng" dirty="0">
                <a:solidFill>
                  <a:schemeClr val="accent2">
                    <a:lumMod val="75000"/>
                  </a:schemeClr>
                </a:solidFill>
              </a:rPr>
              <a:t>change from PG 64-22 to PG 58-28</a:t>
            </a:r>
          </a:p>
          <a:p>
            <a:pPr lvl="1"/>
            <a:r>
              <a:rPr lang="en-US" dirty="0"/>
              <a:t>All asphalt binder testing will </a:t>
            </a:r>
            <a:r>
              <a:rPr lang="en-US" b="1" u="sng" dirty="0">
                <a:solidFill>
                  <a:schemeClr val="accent2">
                    <a:lumMod val="75000"/>
                  </a:schemeClr>
                </a:solidFill>
              </a:rPr>
              <a:t>change to MSCR AASHTO M332 with elastic response requirements per AASHTO R92</a:t>
            </a:r>
            <a:endParaRPr lang="en-US" dirty="0"/>
          </a:p>
          <a:p>
            <a:pPr marL="457200" lvl="1" indent="0">
              <a:buNone/>
            </a:pPr>
            <a:endParaRPr lang="en-US" dirty="0"/>
          </a:p>
          <a:p>
            <a:r>
              <a:rPr lang="en-US" dirty="0"/>
              <a:t>When?</a:t>
            </a:r>
          </a:p>
          <a:p>
            <a:pPr lvl="1"/>
            <a:r>
              <a:rPr lang="en-US" dirty="0"/>
              <a:t>INDOT contracts let on or after 9/1/2024 per </a:t>
            </a:r>
            <a:r>
              <a:rPr lang="en-US" b="1" u="sng" dirty="0">
                <a:solidFill>
                  <a:schemeClr val="accent2">
                    <a:lumMod val="75000"/>
                  </a:schemeClr>
                </a:solidFill>
              </a:rPr>
              <a:t>RSP 400-R-780</a:t>
            </a:r>
          </a:p>
          <a:p>
            <a:pPr lvl="1"/>
            <a:r>
              <a:rPr lang="en-US" dirty="0"/>
              <a:t>Contractors will have a chance to opt-in earlier with </a:t>
            </a:r>
            <a:r>
              <a:rPr lang="en-US" b="1" u="sng" dirty="0">
                <a:solidFill>
                  <a:schemeClr val="accent2">
                    <a:lumMod val="75000"/>
                  </a:schemeClr>
                </a:solidFill>
              </a:rPr>
              <a:t>Construction Memo No. 24-08</a:t>
            </a:r>
          </a:p>
        </p:txBody>
      </p:sp>
      <p:sp>
        <p:nvSpPr>
          <p:cNvPr id="4" name="Slide Number Placeholder 3">
            <a:extLst>
              <a:ext uri="{FF2B5EF4-FFF2-40B4-BE49-F238E27FC236}">
                <a16:creationId xmlns:a16="http://schemas.microsoft.com/office/drawing/2014/main" id="{2880B19F-8802-FAB0-8FA6-42E08B9C047F}"/>
              </a:ext>
            </a:extLst>
          </p:cNvPr>
          <p:cNvSpPr>
            <a:spLocks noGrp="1"/>
          </p:cNvSpPr>
          <p:nvPr>
            <p:ph type="sldNum" sz="quarter" idx="12"/>
          </p:nvPr>
        </p:nvSpPr>
        <p:spPr/>
        <p:txBody>
          <a:bodyPr/>
          <a:lstStyle/>
          <a:p>
            <a:fld id="{E53128C0-3212-446F-AC1C-14CF8CDF1D6C}" type="slidenum">
              <a:rPr lang="en-US" smtClean="0"/>
              <a:t>21</a:t>
            </a:fld>
            <a:endParaRPr lang="en-US"/>
          </a:p>
        </p:txBody>
      </p:sp>
    </p:spTree>
    <p:extLst>
      <p:ext uri="{BB962C8B-B14F-4D97-AF65-F5344CB8AC3E}">
        <p14:creationId xmlns:p14="http://schemas.microsoft.com/office/powerpoint/2010/main" val="12972327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C6664-34D2-215C-A7C4-843D5D7061B7}"/>
              </a:ext>
            </a:extLst>
          </p:cNvPr>
          <p:cNvSpPr>
            <a:spLocks noGrp="1"/>
          </p:cNvSpPr>
          <p:nvPr>
            <p:ph type="title"/>
          </p:nvPr>
        </p:nvSpPr>
        <p:spPr/>
        <p:txBody>
          <a:bodyPr/>
          <a:lstStyle/>
          <a:p>
            <a:r>
              <a:rPr lang="en-US" dirty="0"/>
              <a:t>Asphalt Binder Changes in Indiana</a:t>
            </a:r>
          </a:p>
        </p:txBody>
      </p:sp>
      <p:sp>
        <p:nvSpPr>
          <p:cNvPr id="3" name="Content Placeholder 2">
            <a:extLst>
              <a:ext uri="{FF2B5EF4-FFF2-40B4-BE49-F238E27FC236}">
                <a16:creationId xmlns:a16="http://schemas.microsoft.com/office/drawing/2014/main" id="{C613752B-8766-5D17-2067-440D2EEFDA50}"/>
              </a:ext>
            </a:extLst>
          </p:cNvPr>
          <p:cNvSpPr>
            <a:spLocks noGrp="1"/>
          </p:cNvSpPr>
          <p:nvPr>
            <p:ph idx="1"/>
          </p:nvPr>
        </p:nvSpPr>
        <p:spPr>
          <a:xfrm>
            <a:off x="838200" y="1602556"/>
            <a:ext cx="10515600" cy="4800927"/>
          </a:xfrm>
        </p:spPr>
        <p:txBody>
          <a:bodyPr>
            <a:normAutofit/>
          </a:bodyPr>
          <a:lstStyle/>
          <a:p>
            <a:r>
              <a:rPr lang="en-US" dirty="0"/>
              <a:t>What to expect:</a:t>
            </a:r>
          </a:p>
          <a:p>
            <a:pPr lvl="1"/>
            <a:r>
              <a:rPr lang="en-US" dirty="0"/>
              <a:t>Difference in cost per ton. Will be different for binder grades and binder sources.</a:t>
            </a:r>
          </a:p>
          <a:p>
            <a:pPr lvl="1"/>
            <a:r>
              <a:rPr lang="en-US" dirty="0"/>
              <a:t>Storage issues at the asphalt plants if local specifications do not coincide with the DOT changes.  </a:t>
            </a:r>
          </a:p>
          <a:p>
            <a:pPr lvl="1"/>
            <a:r>
              <a:rPr lang="en-US" dirty="0"/>
              <a:t>Early number indicated highest cost difference between 70-22 and 58H-28</a:t>
            </a:r>
          </a:p>
          <a:p>
            <a:pPr lvl="1"/>
            <a:r>
              <a:rPr lang="en-US" dirty="0"/>
              <a:t>Suppliers are starting formulations so numbers could vary now and continue to change as these grades become more common</a:t>
            </a:r>
          </a:p>
        </p:txBody>
      </p:sp>
      <p:sp>
        <p:nvSpPr>
          <p:cNvPr id="4" name="Slide Number Placeholder 3">
            <a:extLst>
              <a:ext uri="{FF2B5EF4-FFF2-40B4-BE49-F238E27FC236}">
                <a16:creationId xmlns:a16="http://schemas.microsoft.com/office/drawing/2014/main" id="{26E87F87-FB13-83CB-574C-99C74949D91B}"/>
              </a:ext>
            </a:extLst>
          </p:cNvPr>
          <p:cNvSpPr>
            <a:spLocks noGrp="1"/>
          </p:cNvSpPr>
          <p:nvPr>
            <p:ph type="sldNum" sz="quarter" idx="12"/>
          </p:nvPr>
        </p:nvSpPr>
        <p:spPr/>
        <p:txBody>
          <a:bodyPr/>
          <a:lstStyle/>
          <a:p>
            <a:fld id="{E53128C0-3212-446F-AC1C-14CF8CDF1D6C}" type="slidenum">
              <a:rPr lang="en-US" smtClean="0"/>
              <a:t>22</a:t>
            </a:fld>
            <a:endParaRPr lang="en-US"/>
          </a:p>
        </p:txBody>
      </p:sp>
    </p:spTree>
    <p:extLst>
      <p:ext uri="{BB962C8B-B14F-4D97-AF65-F5344CB8AC3E}">
        <p14:creationId xmlns:p14="http://schemas.microsoft.com/office/powerpoint/2010/main" val="42692448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238C51-1344-F907-9FE1-8CF2554B669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DB2B46-628C-FC69-F6DA-871141C6EE1A}"/>
              </a:ext>
            </a:extLst>
          </p:cNvPr>
          <p:cNvSpPr>
            <a:spLocks noGrp="1"/>
          </p:cNvSpPr>
          <p:nvPr>
            <p:ph type="title"/>
          </p:nvPr>
        </p:nvSpPr>
        <p:spPr/>
        <p:txBody>
          <a:bodyPr/>
          <a:lstStyle/>
          <a:p>
            <a:r>
              <a:rPr lang="en-US" dirty="0"/>
              <a:t>Asphalt Binder Changes in Indiana</a:t>
            </a:r>
          </a:p>
        </p:txBody>
      </p:sp>
      <p:sp>
        <p:nvSpPr>
          <p:cNvPr id="3" name="Content Placeholder 2">
            <a:extLst>
              <a:ext uri="{FF2B5EF4-FFF2-40B4-BE49-F238E27FC236}">
                <a16:creationId xmlns:a16="http://schemas.microsoft.com/office/drawing/2014/main" id="{45A03B72-ACC3-2EC3-044C-BB6F4DFAD8E3}"/>
              </a:ext>
            </a:extLst>
          </p:cNvPr>
          <p:cNvSpPr>
            <a:spLocks noGrp="1"/>
          </p:cNvSpPr>
          <p:nvPr>
            <p:ph idx="1"/>
          </p:nvPr>
        </p:nvSpPr>
        <p:spPr>
          <a:xfrm>
            <a:off x="838200" y="1602556"/>
            <a:ext cx="10515600" cy="4800927"/>
          </a:xfrm>
        </p:spPr>
        <p:txBody>
          <a:bodyPr>
            <a:normAutofit/>
          </a:bodyPr>
          <a:lstStyle/>
          <a:p>
            <a:r>
              <a:rPr lang="en-US" dirty="0"/>
              <a:t>What to expect:</a:t>
            </a:r>
          </a:p>
          <a:p>
            <a:pPr lvl="1"/>
            <a:r>
              <a:rPr lang="en-US" dirty="0"/>
              <a:t>New terminology for all asphalt binder material and mixture pay items. This will be reflected on:</a:t>
            </a:r>
          </a:p>
          <a:p>
            <a:pPr lvl="2"/>
            <a:r>
              <a:rPr lang="en-US" dirty="0"/>
              <a:t>Contractor truck tickets and test results.</a:t>
            </a:r>
          </a:p>
          <a:p>
            <a:pPr lvl="2"/>
            <a:r>
              <a:rPr lang="en-US" dirty="0"/>
              <a:t>Asphalt Binder Type A certifications from material refineries and terminals.</a:t>
            </a:r>
          </a:p>
          <a:p>
            <a:pPr lvl="2"/>
            <a:r>
              <a:rPr lang="en-US" dirty="0"/>
              <a:t>Pay items for asphalt mixtures for pavement, patching, widening, tack coats, sealing or filling cracks and joints.</a:t>
            </a:r>
          </a:p>
          <a:p>
            <a:pPr lvl="1"/>
            <a:r>
              <a:rPr lang="en-US" dirty="0"/>
              <a:t>Liquid Asphalt Binder Suppliers, INDOT Materials and Tests laboratory, and the Asphalt Institute performed a round robin of the new asphalt binders in 2024.  Report forthcoming.</a:t>
            </a:r>
          </a:p>
        </p:txBody>
      </p:sp>
      <p:sp>
        <p:nvSpPr>
          <p:cNvPr id="4" name="Slide Number Placeholder 3">
            <a:extLst>
              <a:ext uri="{FF2B5EF4-FFF2-40B4-BE49-F238E27FC236}">
                <a16:creationId xmlns:a16="http://schemas.microsoft.com/office/drawing/2014/main" id="{09BFED48-B853-1ACF-1AC8-46735BE067D5}"/>
              </a:ext>
            </a:extLst>
          </p:cNvPr>
          <p:cNvSpPr>
            <a:spLocks noGrp="1"/>
          </p:cNvSpPr>
          <p:nvPr>
            <p:ph type="sldNum" sz="quarter" idx="12"/>
          </p:nvPr>
        </p:nvSpPr>
        <p:spPr/>
        <p:txBody>
          <a:bodyPr/>
          <a:lstStyle/>
          <a:p>
            <a:fld id="{E53128C0-3212-446F-AC1C-14CF8CDF1D6C}" type="slidenum">
              <a:rPr lang="en-US" smtClean="0"/>
              <a:t>23</a:t>
            </a:fld>
            <a:endParaRPr lang="en-US"/>
          </a:p>
        </p:txBody>
      </p:sp>
    </p:spTree>
    <p:extLst>
      <p:ext uri="{BB962C8B-B14F-4D97-AF65-F5344CB8AC3E}">
        <p14:creationId xmlns:p14="http://schemas.microsoft.com/office/powerpoint/2010/main" val="15321115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15FBAC-E621-7470-47EA-7919DFF16B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BAA7F5-2428-12B0-FBA5-96435114CC81}"/>
              </a:ext>
            </a:extLst>
          </p:cNvPr>
          <p:cNvSpPr>
            <a:spLocks noGrp="1"/>
          </p:cNvSpPr>
          <p:nvPr>
            <p:ph type="title"/>
          </p:nvPr>
        </p:nvSpPr>
        <p:spPr/>
        <p:txBody>
          <a:bodyPr/>
          <a:lstStyle/>
          <a:p>
            <a:r>
              <a:rPr lang="en-US" dirty="0"/>
              <a:t>INDOT Contract Pay Item Changes</a:t>
            </a:r>
          </a:p>
        </p:txBody>
      </p:sp>
      <p:sp>
        <p:nvSpPr>
          <p:cNvPr id="3" name="Content Placeholder 2">
            <a:extLst>
              <a:ext uri="{FF2B5EF4-FFF2-40B4-BE49-F238E27FC236}">
                <a16:creationId xmlns:a16="http://schemas.microsoft.com/office/drawing/2014/main" id="{DE37DD04-1CF6-3B25-7602-0887C0A9A6CA}"/>
              </a:ext>
            </a:extLst>
          </p:cNvPr>
          <p:cNvSpPr>
            <a:spLocks noGrp="1"/>
          </p:cNvSpPr>
          <p:nvPr>
            <p:ph idx="1"/>
          </p:nvPr>
        </p:nvSpPr>
        <p:spPr>
          <a:xfrm>
            <a:off x="0" y="1451965"/>
            <a:ext cx="6419850" cy="4267696"/>
          </a:xfrm>
        </p:spPr>
        <p:txBody>
          <a:bodyPr>
            <a:normAutofit/>
          </a:bodyPr>
          <a:lstStyle/>
          <a:p>
            <a:pPr marL="0" lvl="1" indent="0">
              <a:buNone/>
            </a:pPr>
            <a:r>
              <a:rPr lang="en-US" sz="2000" dirty="0"/>
              <a:t>QC/QA, HMA, (ESAL), 58 (traffic), (Course), (Mix) mm</a:t>
            </a:r>
          </a:p>
          <a:p>
            <a:pPr marL="0" lvl="1" indent="0">
              <a:buNone/>
            </a:pPr>
            <a:endParaRPr lang="en-US" dirty="0"/>
          </a:p>
          <a:p>
            <a:pPr marL="514350" lvl="3"/>
            <a:r>
              <a:rPr lang="en-US" dirty="0"/>
              <a:t>ESAL 2, 3, or 4</a:t>
            </a:r>
          </a:p>
          <a:p>
            <a:pPr marL="514350" lvl="3"/>
            <a:r>
              <a:rPr lang="en-US" dirty="0"/>
              <a:t>Traffic S, H, or E</a:t>
            </a:r>
          </a:p>
          <a:p>
            <a:pPr marL="514350" lvl="3"/>
            <a:r>
              <a:rPr lang="en-US" dirty="0"/>
              <a:t>Course Surface, Intermediate, or Base</a:t>
            </a:r>
          </a:p>
          <a:p>
            <a:pPr marL="514350" lvl="3"/>
            <a:r>
              <a:rPr lang="en-US" dirty="0"/>
              <a:t>Mixture designation</a:t>
            </a:r>
          </a:p>
        </p:txBody>
      </p:sp>
      <p:sp>
        <p:nvSpPr>
          <p:cNvPr id="4" name="Slide Number Placeholder 3">
            <a:extLst>
              <a:ext uri="{FF2B5EF4-FFF2-40B4-BE49-F238E27FC236}">
                <a16:creationId xmlns:a16="http://schemas.microsoft.com/office/drawing/2014/main" id="{66BC5FFD-D799-5736-6CDA-23166221DB89}"/>
              </a:ext>
            </a:extLst>
          </p:cNvPr>
          <p:cNvSpPr>
            <a:spLocks noGrp="1"/>
          </p:cNvSpPr>
          <p:nvPr>
            <p:ph type="sldNum" sz="quarter" idx="12"/>
          </p:nvPr>
        </p:nvSpPr>
        <p:spPr/>
        <p:txBody>
          <a:bodyPr/>
          <a:lstStyle/>
          <a:p>
            <a:fld id="{E53128C0-3212-446F-AC1C-14CF8CDF1D6C}" type="slidenum">
              <a:rPr lang="en-US" smtClean="0"/>
              <a:t>24</a:t>
            </a:fld>
            <a:endParaRPr lang="en-US" dirty="0"/>
          </a:p>
        </p:txBody>
      </p:sp>
      <p:pic>
        <p:nvPicPr>
          <p:cNvPr id="6" name="Picture 5">
            <a:extLst>
              <a:ext uri="{FF2B5EF4-FFF2-40B4-BE49-F238E27FC236}">
                <a16:creationId xmlns:a16="http://schemas.microsoft.com/office/drawing/2014/main" id="{57581506-D1B0-05D0-0D04-A23D4B1DE32F}"/>
              </a:ext>
            </a:extLst>
          </p:cNvPr>
          <p:cNvPicPr>
            <a:picLocks noChangeAspect="1"/>
          </p:cNvPicPr>
          <p:nvPr/>
        </p:nvPicPr>
        <p:blipFill>
          <a:blip r:embed="rId2"/>
          <a:stretch>
            <a:fillRect/>
          </a:stretch>
        </p:blipFill>
        <p:spPr>
          <a:xfrm>
            <a:off x="5338318" y="2019300"/>
            <a:ext cx="6477570" cy="4096524"/>
          </a:xfrm>
          <a:prstGeom prst="rect">
            <a:avLst/>
          </a:prstGeom>
          <a:ln w="28575">
            <a:solidFill>
              <a:schemeClr val="accent1"/>
            </a:solidFill>
          </a:ln>
        </p:spPr>
      </p:pic>
      <p:sp>
        <p:nvSpPr>
          <p:cNvPr id="7" name="Cloud 6">
            <a:extLst>
              <a:ext uri="{FF2B5EF4-FFF2-40B4-BE49-F238E27FC236}">
                <a16:creationId xmlns:a16="http://schemas.microsoft.com/office/drawing/2014/main" id="{2400CEA7-D7E4-7A3C-872E-2255596BE79D}"/>
              </a:ext>
            </a:extLst>
          </p:cNvPr>
          <p:cNvSpPr/>
          <p:nvPr/>
        </p:nvSpPr>
        <p:spPr>
          <a:xfrm>
            <a:off x="160255" y="3505200"/>
            <a:ext cx="4983245" cy="3086100"/>
          </a:xfrm>
          <a:prstGeom prst="cloud">
            <a:avLst/>
          </a:prstGeom>
          <a:gradFill flip="none" rotWithShape="1">
            <a:gsLst>
              <a:gs pos="0">
                <a:schemeClr val="accent2">
                  <a:lumMod val="67000"/>
                </a:schemeClr>
              </a:gs>
              <a:gs pos="55000">
                <a:schemeClr val="accent1">
                  <a:alpha val="73000"/>
                </a:schemeClr>
              </a:gs>
              <a:gs pos="100000">
                <a:schemeClr val="accent2">
                  <a:lumMod val="60000"/>
                  <a:lumOff val="40000"/>
                </a:schemeClr>
              </a:gs>
            </a:gsLst>
            <a:lin ang="135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sz="2400" dirty="0">
                <a:solidFill>
                  <a:schemeClr val="tx1"/>
                </a:solidFill>
              </a:rPr>
              <a:t>All asphalt binder references in specifications should show PG 58-28 with MSCR traffic level designation</a:t>
            </a:r>
          </a:p>
        </p:txBody>
      </p:sp>
    </p:spTree>
    <p:extLst>
      <p:ext uri="{BB962C8B-B14F-4D97-AF65-F5344CB8AC3E}">
        <p14:creationId xmlns:p14="http://schemas.microsoft.com/office/powerpoint/2010/main" val="7083896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66B163-43DB-765E-8317-8F24AF8811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D93708-2672-2339-42FD-68FD38DA57E1}"/>
              </a:ext>
            </a:extLst>
          </p:cNvPr>
          <p:cNvSpPr>
            <a:spLocks noGrp="1"/>
          </p:cNvSpPr>
          <p:nvPr>
            <p:ph type="title"/>
          </p:nvPr>
        </p:nvSpPr>
        <p:spPr/>
        <p:txBody>
          <a:bodyPr/>
          <a:lstStyle/>
          <a:p>
            <a:r>
              <a:rPr lang="en-US" dirty="0"/>
              <a:t>INDOT Contract Pay Item Changes</a:t>
            </a:r>
          </a:p>
        </p:txBody>
      </p:sp>
      <p:sp>
        <p:nvSpPr>
          <p:cNvPr id="3" name="Content Placeholder 2">
            <a:extLst>
              <a:ext uri="{FF2B5EF4-FFF2-40B4-BE49-F238E27FC236}">
                <a16:creationId xmlns:a16="http://schemas.microsoft.com/office/drawing/2014/main" id="{793EAB1F-621F-9754-2209-EF91BA7DF646}"/>
              </a:ext>
            </a:extLst>
          </p:cNvPr>
          <p:cNvSpPr>
            <a:spLocks noGrp="1"/>
          </p:cNvSpPr>
          <p:nvPr>
            <p:ph idx="1"/>
          </p:nvPr>
        </p:nvSpPr>
        <p:spPr>
          <a:xfrm>
            <a:off x="0" y="1451965"/>
            <a:ext cx="6419850" cy="4267696"/>
          </a:xfrm>
        </p:spPr>
        <p:txBody>
          <a:bodyPr>
            <a:normAutofit/>
          </a:bodyPr>
          <a:lstStyle/>
          <a:p>
            <a:pPr marL="0" lvl="1" indent="0">
              <a:buNone/>
            </a:pPr>
            <a:r>
              <a:rPr lang="en-US" sz="2000" dirty="0">
                <a:solidFill>
                  <a:schemeClr val="bg1">
                    <a:lumMod val="85000"/>
                  </a:schemeClr>
                </a:solidFill>
              </a:rPr>
              <a:t>QC/QA, HMA, (ESAL), 58 (traffic), (Course), (Mix) mm</a:t>
            </a:r>
          </a:p>
          <a:p>
            <a:pPr marL="0" lvl="1" indent="0">
              <a:buNone/>
            </a:pPr>
            <a:endParaRPr lang="en-US" dirty="0">
              <a:solidFill>
                <a:schemeClr val="bg1">
                  <a:lumMod val="85000"/>
                </a:schemeClr>
              </a:solidFill>
            </a:endParaRPr>
          </a:p>
          <a:p>
            <a:pPr marL="514350" lvl="3"/>
            <a:r>
              <a:rPr lang="en-US" dirty="0">
                <a:solidFill>
                  <a:schemeClr val="bg1">
                    <a:lumMod val="85000"/>
                  </a:schemeClr>
                </a:solidFill>
              </a:rPr>
              <a:t>ESAL 2, 3, or 4</a:t>
            </a:r>
          </a:p>
          <a:p>
            <a:pPr marL="514350" lvl="3"/>
            <a:r>
              <a:rPr lang="en-US" dirty="0">
                <a:solidFill>
                  <a:schemeClr val="bg1">
                    <a:lumMod val="85000"/>
                  </a:schemeClr>
                </a:solidFill>
              </a:rPr>
              <a:t>Traffic S, H, or E</a:t>
            </a:r>
          </a:p>
          <a:p>
            <a:pPr marL="514350" lvl="3"/>
            <a:r>
              <a:rPr lang="en-US" dirty="0">
                <a:solidFill>
                  <a:schemeClr val="bg1">
                    <a:lumMod val="85000"/>
                  </a:schemeClr>
                </a:solidFill>
              </a:rPr>
              <a:t>Course Surface, Intermediate, or Base</a:t>
            </a:r>
          </a:p>
          <a:p>
            <a:pPr marL="514350" lvl="3"/>
            <a:r>
              <a:rPr lang="en-US" dirty="0">
                <a:solidFill>
                  <a:schemeClr val="bg1">
                    <a:lumMod val="85000"/>
                  </a:schemeClr>
                </a:solidFill>
              </a:rPr>
              <a:t>Mixture designation</a:t>
            </a:r>
          </a:p>
        </p:txBody>
      </p:sp>
      <p:sp>
        <p:nvSpPr>
          <p:cNvPr id="4" name="Slide Number Placeholder 3">
            <a:extLst>
              <a:ext uri="{FF2B5EF4-FFF2-40B4-BE49-F238E27FC236}">
                <a16:creationId xmlns:a16="http://schemas.microsoft.com/office/drawing/2014/main" id="{4E5633A2-C66F-5E71-F6FB-5BF4F47EE168}"/>
              </a:ext>
            </a:extLst>
          </p:cNvPr>
          <p:cNvSpPr>
            <a:spLocks noGrp="1"/>
          </p:cNvSpPr>
          <p:nvPr>
            <p:ph type="sldNum" sz="quarter" idx="12"/>
          </p:nvPr>
        </p:nvSpPr>
        <p:spPr/>
        <p:txBody>
          <a:bodyPr/>
          <a:lstStyle/>
          <a:p>
            <a:fld id="{E53128C0-3212-446F-AC1C-14CF8CDF1D6C}" type="slidenum">
              <a:rPr lang="en-US" smtClean="0"/>
              <a:t>25</a:t>
            </a:fld>
            <a:endParaRPr lang="en-US" dirty="0"/>
          </a:p>
        </p:txBody>
      </p:sp>
      <p:pic>
        <p:nvPicPr>
          <p:cNvPr id="6" name="Picture 5">
            <a:extLst>
              <a:ext uri="{FF2B5EF4-FFF2-40B4-BE49-F238E27FC236}">
                <a16:creationId xmlns:a16="http://schemas.microsoft.com/office/drawing/2014/main" id="{000AAB3C-097C-CA55-EE12-2B96C52705B6}"/>
              </a:ext>
            </a:extLst>
          </p:cNvPr>
          <p:cNvPicPr>
            <a:picLocks noChangeAspect="1"/>
          </p:cNvPicPr>
          <p:nvPr/>
        </p:nvPicPr>
        <p:blipFill>
          <a:blip r:embed="rId2">
            <a:alphaModFix amt="19000"/>
          </a:blip>
          <a:stretch>
            <a:fillRect/>
          </a:stretch>
        </p:blipFill>
        <p:spPr>
          <a:xfrm>
            <a:off x="5338318" y="2019300"/>
            <a:ext cx="6477570" cy="4096524"/>
          </a:xfrm>
          <a:prstGeom prst="rect">
            <a:avLst/>
          </a:prstGeom>
          <a:ln w="28575">
            <a:solidFill>
              <a:schemeClr val="accent1">
                <a:alpha val="24000"/>
              </a:schemeClr>
            </a:solidFill>
          </a:ln>
          <a:effectLst>
            <a:glow rad="127000">
              <a:schemeClr val="accent1">
                <a:alpha val="0"/>
              </a:schemeClr>
            </a:glow>
            <a:outerShdw blurRad="50800" dist="50800" dir="5400000" algn="ctr" rotWithShape="0">
              <a:srgbClr val="000000">
                <a:alpha val="0"/>
              </a:srgbClr>
            </a:outerShdw>
          </a:effectLst>
        </p:spPr>
      </p:pic>
      <p:sp>
        <p:nvSpPr>
          <p:cNvPr id="7" name="Cloud 6">
            <a:extLst>
              <a:ext uri="{FF2B5EF4-FFF2-40B4-BE49-F238E27FC236}">
                <a16:creationId xmlns:a16="http://schemas.microsoft.com/office/drawing/2014/main" id="{329D95BF-477C-ED3B-F0A2-01188F20E873}"/>
              </a:ext>
            </a:extLst>
          </p:cNvPr>
          <p:cNvSpPr/>
          <p:nvPr/>
        </p:nvSpPr>
        <p:spPr>
          <a:xfrm>
            <a:off x="177537" y="3573262"/>
            <a:ext cx="4983245" cy="3086100"/>
          </a:xfrm>
          <a:prstGeom prst="cloud">
            <a:avLst/>
          </a:prstGeom>
          <a:gradFill flip="none" rotWithShape="1">
            <a:gsLst>
              <a:gs pos="0">
                <a:schemeClr val="accent2">
                  <a:lumMod val="67000"/>
                </a:schemeClr>
              </a:gs>
              <a:gs pos="50000">
                <a:srgbClr val="54A24C">
                  <a:alpha val="2000"/>
                </a:srgbClr>
              </a:gs>
              <a:gs pos="0">
                <a:schemeClr val="accent1">
                  <a:alpha val="73000"/>
                </a:schemeClr>
              </a:gs>
              <a:gs pos="100000">
                <a:schemeClr val="accent2">
                  <a:lumMod val="60000"/>
                  <a:lumOff val="40000"/>
                </a:schemeClr>
              </a:gs>
            </a:gsLst>
            <a:lin ang="13500000" scaled="1"/>
            <a:tileRect/>
          </a:gradFill>
          <a:ln>
            <a:noFill/>
          </a:ln>
          <a:effectLst>
            <a:glow rad="63500">
              <a:schemeClr val="accent1">
                <a:lumMod val="40000"/>
                <a:lumOff val="60000"/>
                <a:alpha val="0"/>
              </a:schemeClr>
            </a:glow>
            <a:outerShdw blurRad="50800" dir="5400000" algn="ctr" rotWithShape="0">
              <a:schemeClr val="accent1">
                <a:lumMod val="40000"/>
                <a:lumOff val="60000"/>
                <a:alpha val="0"/>
              </a:schemeClr>
            </a:outerShdw>
          </a:effectLst>
        </p:spPr>
        <p:style>
          <a:lnRef idx="0">
            <a:scrgbClr r="0" g="0" b="0"/>
          </a:lnRef>
          <a:fillRef idx="0">
            <a:scrgbClr r="0" g="0" b="0"/>
          </a:fillRef>
          <a:effectRef idx="0">
            <a:scrgbClr r="0" g="0" b="0"/>
          </a:effectRef>
          <a:fontRef idx="minor">
            <a:schemeClr val="lt1"/>
          </a:fontRef>
        </p:style>
        <p:txBody>
          <a:bodyPr rtlCol="0" anchor="ctr"/>
          <a:lstStyle/>
          <a:p>
            <a:pPr algn="ctr"/>
            <a:r>
              <a:rPr lang="en-US" sz="2400" dirty="0">
                <a:solidFill>
                  <a:schemeClr val="bg2">
                    <a:lumMod val="75000"/>
                    <a:alpha val="32000"/>
                  </a:schemeClr>
                </a:solidFill>
                <a:effectLst>
                  <a:outerShdw blurRad="50800" dist="50800" dir="5400000" algn="ctr" rotWithShape="0">
                    <a:srgbClr val="000000">
                      <a:alpha val="0"/>
                    </a:srgbClr>
                  </a:outerShdw>
                </a:effectLst>
              </a:rPr>
              <a:t>All asphalt binder references in specifications should show PG 58-28 with MSCR traffic level designation</a:t>
            </a:r>
          </a:p>
        </p:txBody>
      </p:sp>
      <p:pic>
        <p:nvPicPr>
          <p:cNvPr id="10" name="Picture 9">
            <a:extLst>
              <a:ext uri="{FF2B5EF4-FFF2-40B4-BE49-F238E27FC236}">
                <a16:creationId xmlns:a16="http://schemas.microsoft.com/office/drawing/2014/main" id="{BE690E83-B095-B9E0-DB14-00A1A45B1EAD}"/>
              </a:ext>
            </a:extLst>
          </p:cNvPr>
          <p:cNvPicPr>
            <a:picLocks noChangeAspect="1"/>
          </p:cNvPicPr>
          <p:nvPr/>
        </p:nvPicPr>
        <p:blipFill>
          <a:blip r:embed="rId3"/>
          <a:stretch>
            <a:fillRect/>
          </a:stretch>
        </p:blipFill>
        <p:spPr>
          <a:xfrm>
            <a:off x="73958" y="2980929"/>
            <a:ext cx="12044083" cy="1184665"/>
          </a:xfrm>
          <a:custGeom>
            <a:avLst/>
            <a:gdLst>
              <a:gd name="connsiteX0" fmla="*/ 0 w 12044083"/>
              <a:gd name="connsiteY0" fmla="*/ 0 h 1184665"/>
              <a:gd name="connsiteX1" fmla="*/ 12044083 w 12044083"/>
              <a:gd name="connsiteY1" fmla="*/ 0 h 1184665"/>
              <a:gd name="connsiteX2" fmla="*/ 12044083 w 12044083"/>
              <a:gd name="connsiteY2" fmla="*/ 1184665 h 1184665"/>
              <a:gd name="connsiteX3" fmla="*/ 0 w 12044083"/>
              <a:gd name="connsiteY3" fmla="*/ 1184665 h 1184665"/>
              <a:gd name="connsiteX4" fmla="*/ 0 w 12044083"/>
              <a:gd name="connsiteY4" fmla="*/ 0 h 11846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44083" h="1184665" fill="none" extrusionOk="0">
                <a:moveTo>
                  <a:pt x="0" y="0"/>
                </a:moveTo>
                <a:cubicBezTo>
                  <a:pt x="1722591" y="-49533"/>
                  <a:pt x="7147434" y="-14809"/>
                  <a:pt x="12044083" y="0"/>
                </a:cubicBezTo>
                <a:cubicBezTo>
                  <a:pt x="11970586" y="328212"/>
                  <a:pt x="12124348" y="708990"/>
                  <a:pt x="12044083" y="1184665"/>
                </a:cubicBezTo>
                <a:cubicBezTo>
                  <a:pt x="9233015" y="1136434"/>
                  <a:pt x="1476094" y="1269120"/>
                  <a:pt x="0" y="1184665"/>
                </a:cubicBezTo>
                <a:cubicBezTo>
                  <a:pt x="-9281" y="854965"/>
                  <a:pt x="77738" y="206596"/>
                  <a:pt x="0" y="0"/>
                </a:cubicBezTo>
                <a:close/>
              </a:path>
              <a:path w="12044083" h="1184665" stroke="0" extrusionOk="0">
                <a:moveTo>
                  <a:pt x="0" y="0"/>
                </a:moveTo>
                <a:cubicBezTo>
                  <a:pt x="5103610" y="118645"/>
                  <a:pt x="10695163" y="116012"/>
                  <a:pt x="12044083" y="0"/>
                </a:cubicBezTo>
                <a:cubicBezTo>
                  <a:pt x="12007348" y="542365"/>
                  <a:pt x="12116285" y="958158"/>
                  <a:pt x="12044083" y="1184665"/>
                </a:cubicBezTo>
                <a:cubicBezTo>
                  <a:pt x="9148340" y="1319265"/>
                  <a:pt x="2676097" y="1027469"/>
                  <a:pt x="0" y="1184665"/>
                </a:cubicBezTo>
                <a:cubicBezTo>
                  <a:pt x="-78792" y="726341"/>
                  <a:pt x="65977" y="524112"/>
                  <a:pt x="0" y="0"/>
                </a:cubicBezTo>
                <a:close/>
              </a:path>
            </a:pathLst>
          </a:custGeom>
          <a:solidFill>
            <a:schemeClr val="tx1"/>
          </a:solidFill>
          <a:ln w="57150">
            <a:solidFill>
              <a:srgbClr val="FF0000"/>
            </a:solidFill>
            <a:extLst>
              <a:ext uri="{C807C97D-BFC1-408E-A445-0C87EB9F89A2}">
                <ask:lineSketchStyleProps xmlns:ask="http://schemas.microsoft.com/office/drawing/2018/sketchyshapes" sd="1219033472">
                  <a:prstGeom prst="rect">
                    <a:avLst/>
                  </a:prstGeom>
                  <ask:type>
                    <ask:lineSketchCurved/>
                  </ask:type>
                </ask:lineSketchStyleProps>
              </a:ext>
            </a:extLst>
          </a:ln>
          <a:effectLst>
            <a:glow rad="101600">
              <a:schemeClr val="tx1">
                <a:alpha val="40000"/>
              </a:schemeClr>
            </a:glow>
            <a:outerShdw blurRad="50800" dist="38100" dir="2700000" algn="tl" rotWithShape="0">
              <a:prstClr val="black">
                <a:alpha val="40000"/>
              </a:prstClr>
            </a:outerShdw>
          </a:effectLst>
        </p:spPr>
      </p:pic>
    </p:spTree>
    <p:extLst>
      <p:ext uri="{BB962C8B-B14F-4D97-AF65-F5344CB8AC3E}">
        <p14:creationId xmlns:p14="http://schemas.microsoft.com/office/powerpoint/2010/main" val="31394866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B2C64-2DB6-BEA9-A7E0-BB8111FD3E88}"/>
              </a:ext>
            </a:extLst>
          </p:cNvPr>
          <p:cNvSpPr>
            <a:spLocks noGrp="1"/>
          </p:cNvSpPr>
          <p:nvPr>
            <p:ph type="title"/>
          </p:nvPr>
        </p:nvSpPr>
        <p:spPr/>
        <p:txBody>
          <a:bodyPr/>
          <a:lstStyle/>
          <a:p>
            <a:r>
              <a:rPr lang="en-US" dirty="0"/>
              <a:t>What is Asphalt?</a:t>
            </a:r>
          </a:p>
        </p:txBody>
      </p:sp>
      <p:sp>
        <p:nvSpPr>
          <p:cNvPr id="4" name="Slide Number Placeholder 3">
            <a:extLst>
              <a:ext uri="{FF2B5EF4-FFF2-40B4-BE49-F238E27FC236}">
                <a16:creationId xmlns:a16="http://schemas.microsoft.com/office/drawing/2014/main" id="{B4F9054F-71FC-FEF8-62C7-0959BBD18865}"/>
              </a:ext>
            </a:extLst>
          </p:cNvPr>
          <p:cNvSpPr>
            <a:spLocks noGrp="1"/>
          </p:cNvSpPr>
          <p:nvPr>
            <p:ph type="sldNum" sz="quarter" idx="12"/>
          </p:nvPr>
        </p:nvSpPr>
        <p:spPr/>
        <p:txBody>
          <a:bodyPr/>
          <a:lstStyle/>
          <a:p>
            <a:fld id="{E53128C0-3212-446F-AC1C-14CF8CDF1D6C}" type="slidenum">
              <a:rPr lang="en-US" smtClean="0"/>
              <a:t>26</a:t>
            </a:fld>
            <a:endParaRPr lang="en-US"/>
          </a:p>
        </p:txBody>
      </p:sp>
      <p:pic>
        <p:nvPicPr>
          <p:cNvPr id="6" name="Picture 5">
            <a:extLst>
              <a:ext uri="{FF2B5EF4-FFF2-40B4-BE49-F238E27FC236}">
                <a16:creationId xmlns:a16="http://schemas.microsoft.com/office/drawing/2014/main" id="{2439AC4E-806B-3502-7347-6560B1FBB360}"/>
              </a:ext>
            </a:extLst>
          </p:cNvPr>
          <p:cNvPicPr>
            <a:picLocks noChangeAspect="1"/>
          </p:cNvPicPr>
          <p:nvPr/>
        </p:nvPicPr>
        <p:blipFill rotWithShape="1">
          <a:blip r:embed="rId2">
            <a:extLst>
              <a:ext uri="{28A0092B-C50C-407E-A947-70E740481C1C}">
                <a14:useLocalDpi xmlns:a14="http://schemas.microsoft.com/office/drawing/2010/main" val="0"/>
              </a:ext>
            </a:extLst>
          </a:blip>
          <a:srcRect l="41562" t="38738"/>
          <a:stretch/>
        </p:blipFill>
        <p:spPr>
          <a:xfrm>
            <a:off x="661847" y="2535883"/>
            <a:ext cx="2933984" cy="2306869"/>
          </a:xfrm>
          <a:prstGeom prst="rect">
            <a:avLst/>
          </a:prstGeom>
        </p:spPr>
      </p:pic>
      <p:sp>
        <p:nvSpPr>
          <p:cNvPr id="7" name="TextBox 6">
            <a:extLst>
              <a:ext uri="{FF2B5EF4-FFF2-40B4-BE49-F238E27FC236}">
                <a16:creationId xmlns:a16="http://schemas.microsoft.com/office/drawing/2014/main" id="{340DAC0B-751E-7175-CC48-AB12080C7B5B}"/>
              </a:ext>
            </a:extLst>
          </p:cNvPr>
          <p:cNvSpPr txBox="1"/>
          <p:nvPr/>
        </p:nvSpPr>
        <p:spPr>
          <a:xfrm>
            <a:off x="5000625" y="1960728"/>
            <a:ext cx="6648450" cy="461665"/>
          </a:xfrm>
          <a:prstGeom prst="rect">
            <a:avLst/>
          </a:prstGeom>
          <a:noFill/>
        </p:spPr>
        <p:txBody>
          <a:bodyPr wrap="square" rtlCol="0" anchor="ctr">
            <a:spAutoFit/>
          </a:bodyPr>
          <a:lstStyle/>
          <a:p>
            <a:r>
              <a:rPr lang="en-US" sz="2400" dirty="0"/>
              <a:t>Asphalt Mixtures are made of three components:</a:t>
            </a:r>
          </a:p>
        </p:txBody>
      </p:sp>
      <p:sp>
        <p:nvSpPr>
          <p:cNvPr id="8" name="Rectangle 7">
            <a:extLst>
              <a:ext uri="{FF2B5EF4-FFF2-40B4-BE49-F238E27FC236}">
                <a16:creationId xmlns:a16="http://schemas.microsoft.com/office/drawing/2014/main" id="{9FE05418-1212-1520-DA65-BDE12DC82C0E}"/>
              </a:ext>
            </a:extLst>
          </p:cNvPr>
          <p:cNvSpPr/>
          <p:nvPr/>
        </p:nvSpPr>
        <p:spPr>
          <a:xfrm>
            <a:off x="7543800" y="2873218"/>
            <a:ext cx="3829050" cy="454101"/>
          </a:xfrm>
          <a:prstGeom prst="rect">
            <a:avLst/>
          </a:prstGeom>
          <a:solidFill>
            <a:schemeClr val="bg1">
              <a:alpha val="15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bg2">
                    <a:lumMod val="90000"/>
                  </a:schemeClr>
                </a:solidFill>
              </a:rPr>
              <a:t>Air</a:t>
            </a:r>
          </a:p>
        </p:txBody>
      </p:sp>
      <p:sp>
        <p:nvSpPr>
          <p:cNvPr id="9" name="Rectangle 8">
            <a:extLst>
              <a:ext uri="{FF2B5EF4-FFF2-40B4-BE49-F238E27FC236}">
                <a16:creationId xmlns:a16="http://schemas.microsoft.com/office/drawing/2014/main" id="{1C7D099F-AF3C-3A4A-D24E-2D1C207352A7}"/>
              </a:ext>
            </a:extLst>
          </p:cNvPr>
          <p:cNvSpPr/>
          <p:nvPr/>
        </p:nvSpPr>
        <p:spPr>
          <a:xfrm>
            <a:off x="7543800" y="3327319"/>
            <a:ext cx="3829050" cy="691015"/>
          </a:xfrm>
          <a:prstGeom prst="rect">
            <a:avLst/>
          </a:prstGeom>
          <a:solidFill>
            <a:schemeClr val="tx1">
              <a:alpha val="15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bg2">
                    <a:lumMod val="90000"/>
                  </a:schemeClr>
                </a:solidFill>
              </a:rPr>
              <a:t>Liquid Asphalt Binder</a:t>
            </a:r>
          </a:p>
        </p:txBody>
      </p:sp>
      <p:sp>
        <p:nvSpPr>
          <p:cNvPr id="10" name="Rectangle 9">
            <a:extLst>
              <a:ext uri="{FF2B5EF4-FFF2-40B4-BE49-F238E27FC236}">
                <a16:creationId xmlns:a16="http://schemas.microsoft.com/office/drawing/2014/main" id="{A8EB86B2-3ED0-CF08-FF41-796E1DCF42D1}"/>
              </a:ext>
            </a:extLst>
          </p:cNvPr>
          <p:cNvSpPr/>
          <p:nvPr/>
        </p:nvSpPr>
        <p:spPr>
          <a:xfrm>
            <a:off x="7543800" y="4018334"/>
            <a:ext cx="3829050" cy="2221441"/>
          </a:xfrm>
          <a:prstGeom prst="rect">
            <a:avLst/>
          </a:prstGeom>
          <a:blipFill>
            <a:blip r:embed="rId3"/>
            <a:tile tx="0" ty="0" sx="100000" sy="100000" flip="none" algn="tl"/>
          </a:blip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rPr>
              <a:t>Aggregates</a:t>
            </a:r>
            <a:endParaRPr lang="en-US" b="1" dirty="0">
              <a:solidFill>
                <a:schemeClr val="tx1"/>
              </a:solidFill>
            </a:endParaRPr>
          </a:p>
        </p:txBody>
      </p:sp>
      <p:sp>
        <p:nvSpPr>
          <p:cNvPr id="11" name="TextBox 10">
            <a:extLst>
              <a:ext uri="{FF2B5EF4-FFF2-40B4-BE49-F238E27FC236}">
                <a16:creationId xmlns:a16="http://schemas.microsoft.com/office/drawing/2014/main" id="{15E87F61-F13A-42F7-D11F-2DD586715569}"/>
              </a:ext>
            </a:extLst>
          </p:cNvPr>
          <p:cNvSpPr txBox="1"/>
          <p:nvPr/>
        </p:nvSpPr>
        <p:spPr>
          <a:xfrm>
            <a:off x="4257675" y="2915603"/>
            <a:ext cx="3286125" cy="369332"/>
          </a:xfrm>
          <a:prstGeom prst="rect">
            <a:avLst/>
          </a:prstGeom>
          <a:noFill/>
        </p:spPr>
        <p:txBody>
          <a:bodyPr wrap="square" rtlCol="0">
            <a:spAutoFit/>
          </a:bodyPr>
          <a:lstStyle/>
          <a:p>
            <a:pPr algn="r"/>
            <a:r>
              <a:rPr lang="en-US" dirty="0">
                <a:solidFill>
                  <a:schemeClr val="bg2">
                    <a:lumMod val="90000"/>
                  </a:schemeClr>
                </a:solidFill>
              </a:rPr>
              <a:t>0% by Mass, 3-7% by Volume</a:t>
            </a:r>
          </a:p>
        </p:txBody>
      </p:sp>
      <p:sp>
        <p:nvSpPr>
          <p:cNvPr id="12" name="TextBox 11">
            <a:extLst>
              <a:ext uri="{FF2B5EF4-FFF2-40B4-BE49-F238E27FC236}">
                <a16:creationId xmlns:a16="http://schemas.microsoft.com/office/drawing/2014/main" id="{CC16FE84-4E4A-13AD-5AF2-65D53D629B4D}"/>
              </a:ext>
            </a:extLst>
          </p:cNvPr>
          <p:cNvSpPr txBox="1"/>
          <p:nvPr/>
        </p:nvSpPr>
        <p:spPr>
          <a:xfrm>
            <a:off x="3933826" y="3504652"/>
            <a:ext cx="3609974" cy="369332"/>
          </a:xfrm>
          <a:prstGeom prst="rect">
            <a:avLst/>
          </a:prstGeom>
          <a:noFill/>
        </p:spPr>
        <p:txBody>
          <a:bodyPr wrap="square" rtlCol="0">
            <a:spAutoFit/>
          </a:bodyPr>
          <a:lstStyle/>
          <a:p>
            <a:pPr algn="r"/>
            <a:r>
              <a:rPr lang="en-US" dirty="0">
                <a:solidFill>
                  <a:schemeClr val="bg2">
                    <a:lumMod val="90000"/>
                  </a:schemeClr>
                </a:solidFill>
              </a:rPr>
              <a:t>4-6% by Mass, 11-12% by Volume</a:t>
            </a:r>
          </a:p>
        </p:txBody>
      </p:sp>
      <p:sp>
        <p:nvSpPr>
          <p:cNvPr id="13" name="TextBox 12">
            <a:extLst>
              <a:ext uri="{FF2B5EF4-FFF2-40B4-BE49-F238E27FC236}">
                <a16:creationId xmlns:a16="http://schemas.microsoft.com/office/drawing/2014/main" id="{5A97E50C-FE44-D4F6-7E0B-78DA08DDE498}"/>
              </a:ext>
            </a:extLst>
          </p:cNvPr>
          <p:cNvSpPr txBox="1"/>
          <p:nvPr/>
        </p:nvSpPr>
        <p:spPr>
          <a:xfrm>
            <a:off x="3933826" y="4817788"/>
            <a:ext cx="3609974" cy="369332"/>
          </a:xfrm>
          <a:prstGeom prst="rect">
            <a:avLst/>
          </a:prstGeom>
          <a:noFill/>
        </p:spPr>
        <p:txBody>
          <a:bodyPr wrap="square" rtlCol="0">
            <a:spAutoFit/>
          </a:bodyPr>
          <a:lstStyle/>
          <a:p>
            <a:pPr algn="r"/>
            <a:r>
              <a:rPr lang="en-US" dirty="0"/>
              <a:t>94-96% by Mass, 83-84% by Volume</a:t>
            </a:r>
          </a:p>
        </p:txBody>
      </p:sp>
    </p:spTree>
    <p:extLst>
      <p:ext uri="{BB962C8B-B14F-4D97-AF65-F5344CB8AC3E}">
        <p14:creationId xmlns:p14="http://schemas.microsoft.com/office/powerpoint/2010/main" val="26374776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203C1-DC2B-D295-2FA8-2D3FB25CE8C6}"/>
              </a:ext>
            </a:extLst>
          </p:cNvPr>
          <p:cNvSpPr>
            <a:spLocks noGrp="1"/>
          </p:cNvSpPr>
          <p:nvPr>
            <p:ph type="title"/>
          </p:nvPr>
        </p:nvSpPr>
        <p:spPr/>
        <p:txBody>
          <a:bodyPr/>
          <a:lstStyle/>
          <a:p>
            <a:r>
              <a:rPr lang="en-US" dirty="0"/>
              <a:t>Materials</a:t>
            </a:r>
          </a:p>
        </p:txBody>
      </p:sp>
      <p:sp>
        <p:nvSpPr>
          <p:cNvPr id="3" name="Content Placeholder 2">
            <a:extLst>
              <a:ext uri="{FF2B5EF4-FFF2-40B4-BE49-F238E27FC236}">
                <a16:creationId xmlns:a16="http://schemas.microsoft.com/office/drawing/2014/main" id="{11AFA843-5C86-3F2D-2587-4C6222218D32}"/>
              </a:ext>
            </a:extLst>
          </p:cNvPr>
          <p:cNvSpPr>
            <a:spLocks noGrp="1"/>
          </p:cNvSpPr>
          <p:nvPr>
            <p:ph idx="1"/>
          </p:nvPr>
        </p:nvSpPr>
        <p:spPr>
          <a:xfrm>
            <a:off x="160254" y="1623247"/>
            <a:ext cx="11906053" cy="906567"/>
          </a:xfrm>
        </p:spPr>
        <p:txBody>
          <a:bodyPr anchor="t">
            <a:normAutofit/>
          </a:bodyPr>
          <a:lstStyle/>
          <a:p>
            <a:pPr marL="0" indent="0" algn="ctr">
              <a:buNone/>
            </a:pPr>
            <a:r>
              <a:rPr lang="en-US" dirty="0"/>
              <a:t>Aggregate use and type dependent on traffic level</a:t>
            </a:r>
          </a:p>
        </p:txBody>
      </p:sp>
      <p:sp>
        <p:nvSpPr>
          <p:cNvPr id="4" name="Slide Number Placeholder 3">
            <a:extLst>
              <a:ext uri="{FF2B5EF4-FFF2-40B4-BE49-F238E27FC236}">
                <a16:creationId xmlns:a16="http://schemas.microsoft.com/office/drawing/2014/main" id="{0E6F4F9A-3BC3-4974-05DE-E5241AC290B3}"/>
              </a:ext>
            </a:extLst>
          </p:cNvPr>
          <p:cNvSpPr>
            <a:spLocks noGrp="1"/>
          </p:cNvSpPr>
          <p:nvPr>
            <p:ph type="sldNum" sz="quarter" idx="12"/>
          </p:nvPr>
        </p:nvSpPr>
        <p:spPr/>
        <p:txBody>
          <a:bodyPr/>
          <a:lstStyle/>
          <a:p>
            <a:fld id="{E53128C0-3212-446F-AC1C-14CF8CDF1D6C}" type="slidenum">
              <a:rPr lang="en-US" smtClean="0"/>
              <a:t>27</a:t>
            </a:fld>
            <a:endParaRPr lang="en-US"/>
          </a:p>
        </p:txBody>
      </p:sp>
      <p:sp>
        <p:nvSpPr>
          <p:cNvPr id="5" name="Freeform 2">
            <a:extLst>
              <a:ext uri="{FF2B5EF4-FFF2-40B4-BE49-F238E27FC236}">
                <a16:creationId xmlns:a16="http://schemas.microsoft.com/office/drawing/2014/main" id="{5350A9C9-422D-4F54-C171-2425060C3818}"/>
              </a:ext>
            </a:extLst>
          </p:cNvPr>
          <p:cNvSpPr>
            <a:spLocks/>
          </p:cNvSpPr>
          <p:nvPr/>
        </p:nvSpPr>
        <p:spPr bwMode="auto">
          <a:xfrm>
            <a:off x="4354513" y="3009898"/>
            <a:ext cx="2744787" cy="2819400"/>
          </a:xfrm>
          <a:custGeom>
            <a:avLst/>
            <a:gdLst>
              <a:gd name="T0" fmla="*/ 1102428 w 1703"/>
              <a:gd name="T1" fmla="*/ 243486 h 1679"/>
              <a:gd name="T2" fmla="*/ 1486021 w 1703"/>
              <a:gd name="T3" fmla="*/ 295542 h 1679"/>
              <a:gd name="T4" fmla="*/ 1835768 w 1703"/>
              <a:gd name="T5" fmla="*/ 70527 h 1679"/>
              <a:gd name="T6" fmla="*/ 2485297 w 1703"/>
              <a:gd name="T7" fmla="*/ 105790 h 1679"/>
              <a:gd name="T8" fmla="*/ 2535261 w 1703"/>
              <a:gd name="T9" fmla="*/ 157846 h 1679"/>
              <a:gd name="T10" fmla="*/ 2718999 w 1703"/>
              <a:gd name="T11" fmla="*/ 243486 h 1679"/>
              <a:gd name="T12" fmla="*/ 2718999 w 1703"/>
              <a:gd name="T13" fmla="*/ 382861 h 1679"/>
              <a:gd name="T14" fmla="*/ 2686764 w 1703"/>
              <a:gd name="T15" fmla="*/ 486972 h 1679"/>
              <a:gd name="T16" fmla="*/ 2702882 w 1703"/>
              <a:gd name="T17" fmla="*/ 574291 h 1679"/>
              <a:gd name="T18" fmla="*/ 2718999 w 1703"/>
              <a:gd name="T19" fmla="*/ 626347 h 1679"/>
              <a:gd name="T20" fmla="*/ 2669035 w 1703"/>
              <a:gd name="T21" fmla="*/ 799306 h 1679"/>
              <a:gd name="T22" fmla="*/ 2519144 w 1703"/>
              <a:gd name="T23" fmla="*/ 1511292 h 1679"/>
              <a:gd name="T24" fmla="*/ 2435334 w 1703"/>
              <a:gd name="T25" fmla="*/ 1790042 h 1679"/>
              <a:gd name="T26" fmla="*/ 2385370 w 1703"/>
              <a:gd name="T27" fmla="*/ 1910945 h 1679"/>
              <a:gd name="T28" fmla="*/ 2185514 w 1703"/>
              <a:gd name="T29" fmla="*/ 1946209 h 1679"/>
              <a:gd name="T30" fmla="*/ 1969542 w 1703"/>
              <a:gd name="T31" fmla="*/ 2050320 h 1679"/>
              <a:gd name="T32" fmla="*/ 1735840 w 1703"/>
              <a:gd name="T33" fmla="*/ 2171223 h 1679"/>
              <a:gd name="T34" fmla="*/ 1535985 w 1703"/>
              <a:gd name="T35" fmla="*/ 2449973 h 1679"/>
              <a:gd name="T36" fmla="*/ 1452174 w 1703"/>
              <a:gd name="T37" fmla="*/ 2485236 h 1679"/>
              <a:gd name="T38" fmla="*/ 1352247 w 1703"/>
              <a:gd name="T39" fmla="*/ 2554084 h 1679"/>
              <a:gd name="T40" fmla="*/ 1168509 w 1703"/>
              <a:gd name="T41" fmla="*/ 2641403 h 1679"/>
              <a:gd name="T42" fmla="*/ 1086310 w 1703"/>
              <a:gd name="T43" fmla="*/ 2727043 h 1679"/>
              <a:gd name="T44" fmla="*/ 868726 w 1703"/>
              <a:gd name="T45" fmla="*/ 2814362 h 1679"/>
              <a:gd name="T46" fmla="*/ 684988 w 1703"/>
              <a:gd name="T47" fmla="*/ 2779099 h 1679"/>
              <a:gd name="T48" fmla="*/ 668871 w 1703"/>
              <a:gd name="T49" fmla="*/ 2727043 h 1679"/>
              <a:gd name="T50" fmla="*/ 602789 w 1703"/>
              <a:gd name="T51" fmla="*/ 2710251 h 1679"/>
              <a:gd name="T52" fmla="*/ 435169 w 1703"/>
              <a:gd name="T53" fmla="*/ 2570876 h 1679"/>
              <a:gd name="T54" fmla="*/ 235314 w 1703"/>
              <a:gd name="T55" fmla="*/ 2502029 h 1679"/>
              <a:gd name="T56" fmla="*/ 69305 w 1703"/>
              <a:gd name="T57" fmla="*/ 2137639 h 1679"/>
              <a:gd name="T58" fmla="*/ 51576 w 1703"/>
              <a:gd name="T59" fmla="*/ 2033528 h 1679"/>
              <a:gd name="T60" fmla="*/ 1612 w 1703"/>
              <a:gd name="T61" fmla="*/ 1910945 h 1679"/>
              <a:gd name="T62" fmla="*/ 69305 w 1703"/>
              <a:gd name="T63" fmla="*/ 1321541 h 1679"/>
              <a:gd name="T64" fmla="*/ 151503 w 1703"/>
              <a:gd name="T65" fmla="*/ 1042792 h 1679"/>
              <a:gd name="T66" fmla="*/ 185350 w 1703"/>
              <a:gd name="T67" fmla="*/ 973944 h 1679"/>
              <a:gd name="T68" fmla="*/ 201467 w 1703"/>
              <a:gd name="T69" fmla="*/ 903417 h 1679"/>
              <a:gd name="T70" fmla="*/ 401322 w 1703"/>
              <a:gd name="T71" fmla="*/ 782514 h 1679"/>
              <a:gd name="T72" fmla="*/ 718834 w 1703"/>
              <a:gd name="T73" fmla="*/ 695195 h 1679"/>
              <a:gd name="T74" fmla="*/ 784916 w 1703"/>
              <a:gd name="T75" fmla="*/ 399653 h 1679"/>
              <a:gd name="T76" fmla="*/ 802645 w 1703"/>
              <a:gd name="T77" fmla="*/ 347597 h 1679"/>
              <a:gd name="T78" fmla="*/ 1102428 w 1703"/>
              <a:gd name="T79" fmla="*/ 243486 h 167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703" h="1679">
                <a:moveTo>
                  <a:pt x="684" y="145"/>
                </a:moveTo>
                <a:cubicBezTo>
                  <a:pt x="821" y="185"/>
                  <a:pt x="744" y="190"/>
                  <a:pt x="922" y="176"/>
                </a:cubicBezTo>
                <a:cubicBezTo>
                  <a:pt x="998" y="139"/>
                  <a:pt x="1059" y="68"/>
                  <a:pt x="1139" y="42"/>
                </a:cubicBezTo>
                <a:cubicBezTo>
                  <a:pt x="1322" y="87"/>
                  <a:pt x="956" y="0"/>
                  <a:pt x="1542" y="63"/>
                </a:cubicBezTo>
                <a:cubicBezTo>
                  <a:pt x="1557" y="65"/>
                  <a:pt x="1562" y="85"/>
                  <a:pt x="1573" y="94"/>
                </a:cubicBezTo>
                <a:cubicBezTo>
                  <a:pt x="1605" y="120"/>
                  <a:pt x="1650" y="131"/>
                  <a:pt x="1687" y="145"/>
                </a:cubicBezTo>
                <a:cubicBezTo>
                  <a:pt x="1703" y="189"/>
                  <a:pt x="1702" y="171"/>
                  <a:pt x="1687" y="228"/>
                </a:cubicBezTo>
                <a:cubicBezTo>
                  <a:pt x="1681" y="249"/>
                  <a:pt x="1667" y="290"/>
                  <a:pt x="1667" y="290"/>
                </a:cubicBezTo>
                <a:cubicBezTo>
                  <a:pt x="1670" y="307"/>
                  <a:pt x="1673" y="325"/>
                  <a:pt x="1677" y="342"/>
                </a:cubicBezTo>
                <a:cubicBezTo>
                  <a:pt x="1680" y="353"/>
                  <a:pt x="1688" y="362"/>
                  <a:pt x="1687" y="373"/>
                </a:cubicBezTo>
                <a:cubicBezTo>
                  <a:pt x="1683" y="409"/>
                  <a:pt x="1665" y="441"/>
                  <a:pt x="1656" y="476"/>
                </a:cubicBezTo>
                <a:cubicBezTo>
                  <a:pt x="1652" y="571"/>
                  <a:pt x="1681" y="824"/>
                  <a:pt x="1563" y="900"/>
                </a:cubicBezTo>
                <a:cubicBezTo>
                  <a:pt x="1544" y="955"/>
                  <a:pt x="1527" y="1010"/>
                  <a:pt x="1511" y="1066"/>
                </a:cubicBezTo>
                <a:cubicBezTo>
                  <a:pt x="1503" y="1093"/>
                  <a:pt x="1504" y="1118"/>
                  <a:pt x="1480" y="1138"/>
                </a:cubicBezTo>
                <a:cubicBezTo>
                  <a:pt x="1447" y="1164"/>
                  <a:pt x="1398" y="1155"/>
                  <a:pt x="1356" y="1159"/>
                </a:cubicBezTo>
                <a:cubicBezTo>
                  <a:pt x="1310" y="1174"/>
                  <a:pt x="1265" y="1199"/>
                  <a:pt x="1222" y="1221"/>
                </a:cubicBezTo>
                <a:cubicBezTo>
                  <a:pt x="1189" y="1270"/>
                  <a:pt x="1135" y="1284"/>
                  <a:pt x="1077" y="1293"/>
                </a:cubicBezTo>
                <a:cubicBezTo>
                  <a:pt x="1060" y="1401"/>
                  <a:pt x="1058" y="1420"/>
                  <a:pt x="953" y="1459"/>
                </a:cubicBezTo>
                <a:cubicBezTo>
                  <a:pt x="935" y="1466"/>
                  <a:pt x="917" y="1471"/>
                  <a:pt x="901" y="1480"/>
                </a:cubicBezTo>
                <a:cubicBezTo>
                  <a:pt x="879" y="1492"/>
                  <a:pt x="839" y="1521"/>
                  <a:pt x="839" y="1521"/>
                </a:cubicBezTo>
                <a:cubicBezTo>
                  <a:pt x="806" y="1570"/>
                  <a:pt x="779" y="1559"/>
                  <a:pt x="725" y="1573"/>
                </a:cubicBezTo>
                <a:cubicBezTo>
                  <a:pt x="646" y="1624"/>
                  <a:pt x="738" y="1558"/>
                  <a:pt x="674" y="1624"/>
                </a:cubicBezTo>
                <a:cubicBezTo>
                  <a:pt x="642" y="1656"/>
                  <a:pt x="581" y="1666"/>
                  <a:pt x="539" y="1676"/>
                </a:cubicBezTo>
                <a:cubicBezTo>
                  <a:pt x="501" y="1671"/>
                  <a:pt x="455" y="1679"/>
                  <a:pt x="425" y="1655"/>
                </a:cubicBezTo>
                <a:cubicBezTo>
                  <a:pt x="417" y="1648"/>
                  <a:pt x="423" y="1631"/>
                  <a:pt x="415" y="1624"/>
                </a:cubicBezTo>
                <a:cubicBezTo>
                  <a:pt x="404" y="1615"/>
                  <a:pt x="388" y="1617"/>
                  <a:pt x="374" y="1614"/>
                </a:cubicBezTo>
                <a:cubicBezTo>
                  <a:pt x="324" y="1541"/>
                  <a:pt x="377" y="1562"/>
                  <a:pt x="270" y="1531"/>
                </a:cubicBezTo>
                <a:cubicBezTo>
                  <a:pt x="229" y="1505"/>
                  <a:pt x="194" y="1499"/>
                  <a:pt x="146" y="1490"/>
                </a:cubicBezTo>
                <a:cubicBezTo>
                  <a:pt x="125" y="1342"/>
                  <a:pt x="148" y="1343"/>
                  <a:pt x="43" y="1273"/>
                </a:cubicBezTo>
                <a:cubicBezTo>
                  <a:pt x="0" y="1210"/>
                  <a:pt x="32" y="1274"/>
                  <a:pt x="32" y="1211"/>
                </a:cubicBezTo>
                <a:cubicBezTo>
                  <a:pt x="32" y="1195"/>
                  <a:pt x="6" y="1147"/>
                  <a:pt x="1" y="1138"/>
                </a:cubicBezTo>
                <a:cubicBezTo>
                  <a:pt x="11" y="1018"/>
                  <a:pt x="29" y="907"/>
                  <a:pt x="43" y="787"/>
                </a:cubicBezTo>
                <a:cubicBezTo>
                  <a:pt x="56" y="675"/>
                  <a:pt x="41" y="727"/>
                  <a:pt x="94" y="621"/>
                </a:cubicBezTo>
                <a:cubicBezTo>
                  <a:pt x="101" y="607"/>
                  <a:pt x="115" y="580"/>
                  <a:pt x="115" y="580"/>
                </a:cubicBezTo>
                <a:cubicBezTo>
                  <a:pt x="118" y="566"/>
                  <a:pt x="116" y="549"/>
                  <a:pt x="125" y="538"/>
                </a:cubicBezTo>
                <a:cubicBezTo>
                  <a:pt x="152" y="507"/>
                  <a:pt x="208" y="479"/>
                  <a:pt x="249" y="466"/>
                </a:cubicBezTo>
                <a:cubicBezTo>
                  <a:pt x="323" y="411"/>
                  <a:pt x="366" y="442"/>
                  <a:pt x="446" y="414"/>
                </a:cubicBezTo>
                <a:cubicBezTo>
                  <a:pt x="460" y="355"/>
                  <a:pt x="467" y="295"/>
                  <a:pt x="487" y="238"/>
                </a:cubicBezTo>
                <a:cubicBezTo>
                  <a:pt x="491" y="228"/>
                  <a:pt x="490" y="215"/>
                  <a:pt x="498" y="207"/>
                </a:cubicBezTo>
                <a:cubicBezTo>
                  <a:pt x="560" y="146"/>
                  <a:pt x="604" y="132"/>
                  <a:pt x="684" y="145"/>
                </a:cubicBezTo>
                <a:close/>
              </a:path>
            </a:pathLst>
          </a:custGeom>
          <a:solidFill>
            <a:srgbClr val="969696"/>
          </a:solidFill>
          <a:ln w="50800">
            <a:solidFill>
              <a:srgbClr val="96969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 name="Oval 4">
            <a:extLst>
              <a:ext uri="{FF2B5EF4-FFF2-40B4-BE49-F238E27FC236}">
                <a16:creationId xmlns:a16="http://schemas.microsoft.com/office/drawing/2014/main" id="{C44AF28C-8BE5-E623-6DBD-69584D0952AD}"/>
              </a:ext>
            </a:extLst>
          </p:cNvPr>
          <p:cNvSpPr>
            <a:spLocks noChangeArrowheads="1"/>
          </p:cNvSpPr>
          <p:nvPr/>
        </p:nvSpPr>
        <p:spPr bwMode="auto">
          <a:xfrm>
            <a:off x="6624637" y="2900361"/>
            <a:ext cx="762000" cy="685800"/>
          </a:xfrm>
          <a:prstGeom prst="ellipse">
            <a:avLst/>
          </a:prstGeom>
          <a:noFill/>
          <a:ln w="38100">
            <a:solidFill>
              <a:schemeClr val="accent2"/>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7" name="Oval 5">
            <a:extLst>
              <a:ext uri="{FF2B5EF4-FFF2-40B4-BE49-F238E27FC236}">
                <a16:creationId xmlns:a16="http://schemas.microsoft.com/office/drawing/2014/main" id="{9DF7BA99-76F4-F72A-7628-B045B582895F}"/>
              </a:ext>
            </a:extLst>
          </p:cNvPr>
          <p:cNvSpPr>
            <a:spLocks noChangeArrowheads="1"/>
          </p:cNvSpPr>
          <p:nvPr/>
        </p:nvSpPr>
        <p:spPr bwMode="auto">
          <a:xfrm>
            <a:off x="6396037" y="4576761"/>
            <a:ext cx="762000" cy="685800"/>
          </a:xfrm>
          <a:prstGeom prst="ellipse">
            <a:avLst/>
          </a:prstGeom>
          <a:noFill/>
          <a:ln w="38100">
            <a:solidFill>
              <a:schemeClr val="accent2"/>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8" name="Oval 6">
            <a:extLst>
              <a:ext uri="{FF2B5EF4-FFF2-40B4-BE49-F238E27FC236}">
                <a16:creationId xmlns:a16="http://schemas.microsoft.com/office/drawing/2014/main" id="{671AD45B-BA94-246D-D14D-2C2190765C61}"/>
              </a:ext>
            </a:extLst>
          </p:cNvPr>
          <p:cNvSpPr>
            <a:spLocks noChangeArrowheads="1"/>
          </p:cNvSpPr>
          <p:nvPr/>
        </p:nvSpPr>
        <p:spPr bwMode="auto">
          <a:xfrm>
            <a:off x="4948237" y="3052761"/>
            <a:ext cx="762000" cy="685800"/>
          </a:xfrm>
          <a:prstGeom prst="ellipse">
            <a:avLst/>
          </a:prstGeom>
          <a:noFill/>
          <a:ln w="38100">
            <a:solidFill>
              <a:schemeClr val="accent2"/>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9" name="Oval 7">
            <a:extLst>
              <a:ext uri="{FF2B5EF4-FFF2-40B4-BE49-F238E27FC236}">
                <a16:creationId xmlns:a16="http://schemas.microsoft.com/office/drawing/2014/main" id="{D347B840-E5C2-958F-C009-B6B8DEFDD6A7}"/>
              </a:ext>
            </a:extLst>
          </p:cNvPr>
          <p:cNvSpPr>
            <a:spLocks noChangeArrowheads="1"/>
          </p:cNvSpPr>
          <p:nvPr/>
        </p:nvSpPr>
        <p:spPr bwMode="auto">
          <a:xfrm>
            <a:off x="4795837" y="5491161"/>
            <a:ext cx="762000" cy="685800"/>
          </a:xfrm>
          <a:prstGeom prst="ellipse">
            <a:avLst/>
          </a:prstGeom>
          <a:noFill/>
          <a:ln w="38100">
            <a:solidFill>
              <a:schemeClr val="accent2"/>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10" name="Oval 8">
            <a:extLst>
              <a:ext uri="{FF2B5EF4-FFF2-40B4-BE49-F238E27FC236}">
                <a16:creationId xmlns:a16="http://schemas.microsoft.com/office/drawing/2014/main" id="{919E5E21-6DC2-A608-9D36-C3955BFA28BC}"/>
              </a:ext>
            </a:extLst>
          </p:cNvPr>
          <p:cNvSpPr>
            <a:spLocks noChangeArrowheads="1"/>
          </p:cNvSpPr>
          <p:nvPr/>
        </p:nvSpPr>
        <p:spPr bwMode="auto">
          <a:xfrm>
            <a:off x="4033837" y="4652961"/>
            <a:ext cx="762000" cy="685800"/>
          </a:xfrm>
          <a:prstGeom prst="ellipse">
            <a:avLst/>
          </a:prstGeom>
          <a:noFill/>
          <a:ln w="38100">
            <a:solidFill>
              <a:schemeClr val="accent2"/>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11" name="Oval 9">
            <a:extLst>
              <a:ext uri="{FF2B5EF4-FFF2-40B4-BE49-F238E27FC236}">
                <a16:creationId xmlns:a16="http://schemas.microsoft.com/office/drawing/2014/main" id="{02A1CE03-3CFE-B69C-1767-C28E648A4B34}"/>
              </a:ext>
            </a:extLst>
          </p:cNvPr>
          <p:cNvSpPr>
            <a:spLocks noChangeArrowheads="1"/>
          </p:cNvSpPr>
          <p:nvPr/>
        </p:nvSpPr>
        <p:spPr bwMode="auto">
          <a:xfrm>
            <a:off x="6886574" y="3875086"/>
            <a:ext cx="228600" cy="228600"/>
          </a:xfrm>
          <a:prstGeom prst="ellipse">
            <a:avLst/>
          </a:prstGeom>
          <a:noFill/>
          <a:ln w="9525">
            <a:solidFill>
              <a:srgbClr val="FF66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12" name="Oval 10">
            <a:extLst>
              <a:ext uri="{FF2B5EF4-FFF2-40B4-BE49-F238E27FC236}">
                <a16:creationId xmlns:a16="http://schemas.microsoft.com/office/drawing/2014/main" id="{CD064DCE-2EEC-1EE6-A93B-9214D938E729}"/>
              </a:ext>
            </a:extLst>
          </p:cNvPr>
          <p:cNvSpPr>
            <a:spLocks noChangeArrowheads="1"/>
          </p:cNvSpPr>
          <p:nvPr/>
        </p:nvSpPr>
        <p:spPr bwMode="auto">
          <a:xfrm>
            <a:off x="5786437" y="5338761"/>
            <a:ext cx="228600" cy="228600"/>
          </a:xfrm>
          <a:prstGeom prst="ellipse">
            <a:avLst/>
          </a:prstGeom>
          <a:noFill/>
          <a:ln w="9525">
            <a:solidFill>
              <a:srgbClr val="FF66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13" name="Oval 11">
            <a:extLst>
              <a:ext uri="{FF2B5EF4-FFF2-40B4-BE49-F238E27FC236}">
                <a16:creationId xmlns:a16="http://schemas.microsoft.com/office/drawing/2014/main" id="{07C416AB-F428-659A-390C-01C14A5353CB}"/>
              </a:ext>
            </a:extLst>
          </p:cNvPr>
          <p:cNvSpPr>
            <a:spLocks noChangeArrowheads="1"/>
          </p:cNvSpPr>
          <p:nvPr/>
        </p:nvSpPr>
        <p:spPr bwMode="auto">
          <a:xfrm>
            <a:off x="5938837" y="3052761"/>
            <a:ext cx="228600" cy="228600"/>
          </a:xfrm>
          <a:prstGeom prst="ellipse">
            <a:avLst/>
          </a:prstGeom>
          <a:noFill/>
          <a:ln w="9525">
            <a:solidFill>
              <a:srgbClr val="FF66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14" name="Line 12">
            <a:extLst>
              <a:ext uri="{FF2B5EF4-FFF2-40B4-BE49-F238E27FC236}">
                <a16:creationId xmlns:a16="http://schemas.microsoft.com/office/drawing/2014/main" id="{5FE8843B-12F7-26EE-D193-2A4BE96D5E99}"/>
              </a:ext>
            </a:extLst>
          </p:cNvPr>
          <p:cNvSpPr>
            <a:spLocks noChangeShapeType="1"/>
          </p:cNvSpPr>
          <p:nvPr/>
        </p:nvSpPr>
        <p:spPr bwMode="auto">
          <a:xfrm flipH="1">
            <a:off x="3309937" y="4138611"/>
            <a:ext cx="1047750" cy="228600"/>
          </a:xfrm>
          <a:prstGeom prst="line">
            <a:avLst/>
          </a:prstGeom>
          <a:noFill/>
          <a:ln w="25400">
            <a:solidFill>
              <a:schemeClr val="tx1"/>
            </a:solidFill>
            <a:round/>
            <a:headEnd type="stealth" w="lg" len="lg"/>
            <a:tailEnd type="none"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 name="Text Box 13">
            <a:extLst>
              <a:ext uri="{FF2B5EF4-FFF2-40B4-BE49-F238E27FC236}">
                <a16:creationId xmlns:a16="http://schemas.microsoft.com/office/drawing/2014/main" id="{308233C7-B7B5-B97B-0109-96AC8A76F9E2}"/>
              </a:ext>
            </a:extLst>
          </p:cNvPr>
          <p:cNvSpPr txBox="1">
            <a:spLocks noChangeArrowheads="1"/>
          </p:cNvSpPr>
          <p:nvPr/>
        </p:nvSpPr>
        <p:spPr bwMode="auto">
          <a:xfrm>
            <a:off x="2466975" y="4197348"/>
            <a:ext cx="10826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400">
                <a:latin typeface="Times New Roman" pitchFamily="18" charset="0"/>
              </a:rPr>
              <a:t>Shape</a:t>
            </a:r>
          </a:p>
        </p:txBody>
      </p:sp>
      <p:sp>
        <p:nvSpPr>
          <p:cNvPr id="16" name="Line 14">
            <a:extLst>
              <a:ext uri="{FF2B5EF4-FFF2-40B4-BE49-F238E27FC236}">
                <a16:creationId xmlns:a16="http://schemas.microsoft.com/office/drawing/2014/main" id="{8B679225-977B-FA64-2128-069B37A8FAF2}"/>
              </a:ext>
            </a:extLst>
          </p:cNvPr>
          <p:cNvSpPr>
            <a:spLocks noChangeShapeType="1"/>
          </p:cNvSpPr>
          <p:nvPr/>
        </p:nvSpPr>
        <p:spPr bwMode="auto">
          <a:xfrm flipV="1">
            <a:off x="7234237" y="2824161"/>
            <a:ext cx="990600" cy="152400"/>
          </a:xfrm>
          <a:prstGeom prst="line">
            <a:avLst/>
          </a:prstGeom>
          <a:noFill/>
          <a:ln w="25400">
            <a:solidFill>
              <a:schemeClr val="tx1"/>
            </a:solidFill>
            <a:round/>
            <a:headEnd type="stealth" w="lg" len="lg"/>
            <a:tailEnd type="none"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7" name="Text Box 15">
            <a:extLst>
              <a:ext uri="{FF2B5EF4-FFF2-40B4-BE49-F238E27FC236}">
                <a16:creationId xmlns:a16="http://schemas.microsoft.com/office/drawing/2014/main" id="{CD89DF19-C1CA-739C-9EBA-380375283CCA}"/>
              </a:ext>
            </a:extLst>
          </p:cNvPr>
          <p:cNvSpPr txBox="1">
            <a:spLocks noChangeArrowheads="1"/>
          </p:cNvSpPr>
          <p:nvPr/>
        </p:nvSpPr>
        <p:spPr bwMode="auto">
          <a:xfrm>
            <a:off x="8270874" y="2550012"/>
            <a:ext cx="15033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400" dirty="0">
                <a:latin typeface="Times New Roman" pitchFamily="18" charset="0"/>
              </a:rPr>
              <a:t>Angularity</a:t>
            </a:r>
          </a:p>
        </p:txBody>
      </p:sp>
      <p:sp>
        <p:nvSpPr>
          <p:cNvPr id="18" name="Line 16">
            <a:extLst>
              <a:ext uri="{FF2B5EF4-FFF2-40B4-BE49-F238E27FC236}">
                <a16:creationId xmlns:a16="http://schemas.microsoft.com/office/drawing/2014/main" id="{1EEBF982-4A77-80DE-6A17-A919380D2D39}"/>
              </a:ext>
            </a:extLst>
          </p:cNvPr>
          <p:cNvSpPr>
            <a:spLocks noChangeShapeType="1"/>
          </p:cNvSpPr>
          <p:nvPr/>
        </p:nvSpPr>
        <p:spPr bwMode="auto">
          <a:xfrm>
            <a:off x="7081837" y="4043361"/>
            <a:ext cx="1066800" cy="0"/>
          </a:xfrm>
          <a:prstGeom prst="line">
            <a:avLst/>
          </a:prstGeom>
          <a:noFill/>
          <a:ln w="25400">
            <a:solidFill>
              <a:schemeClr val="tx1"/>
            </a:solidFill>
            <a:round/>
            <a:headEnd type="stealth" w="lg" len="lg"/>
            <a:tailEnd type="none"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 name="Text Box 17">
            <a:extLst>
              <a:ext uri="{FF2B5EF4-FFF2-40B4-BE49-F238E27FC236}">
                <a16:creationId xmlns:a16="http://schemas.microsoft.com/office/drawing/2014/main" id="{46459461-3700-9E85-E13A-2753A12A39AB}"/>
              </a:ext>
            </a:extLst>
          </p:cNvPr>
          <p:cNvSpPr txBox="1">
            <a:spLocks noChangeArrowheads="1"/>
          </p:cNvSpPr>
          <p:nvPr/>
        </p:nvSpPr>
        <p:spPr bwMode="auto">
          <a:xfrm>
            <a:off x="8231187" y="3813173"/>
            <a:ext cx="11303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400">
                <a:latin typeface="Times New Roman" pitchFamily="18" charset="0"/>
              </a:rPr>
              <a:t>Texture</a:t>
            </a:r>
          </a:p>
        </p:txBody>
      </p:sp>
      <p:sp>
        <p:nvSpPr>
          <p:cNvPr id="20" name="Oval 3">
            <a:extLst>
              <a:ext uri="{FF2B5EF4-FFF2-40B4-BE49-F238E27FC236}">
                <a16:creationId xmlns:a16="http://schemas.microsoft.com/office/drawing/2014/main" id="{D3F83F40-B91C-8CDE-9ABA-1701F6FBCBBA}"/>
              </a:ext>
            </a:extLst>
          </p:cNvPr>
          <p:cNvSpPr>
            <a:spLocks noChangeArrowheads="1"/>
          </p:cNvSpPr>
          <p:nvPr/>
        </p:nvSpPr>
        <p:spPr bwMode="auto">
          <a:xfrm rot="2873397">
            <a:off x="4577286" y="2610205"/>
            <a:ext cx="2336800" cy="3503612"/>
          </a:xfrm>
          <a:prstGeom prst="ellipse">
            <a:avLst/>
          </a:prstGeom>
          <a:noFill/>
          <a:ln w="5080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Tree>
    <p:extLst>
      <p:ext uri="{BB962C8B-B14F-4D97-AF65-F5344CB8AC3E}">
        <p14:creationId xmlns:p14="http://schemas.microsoft.com/office/powerpoint/2010/main" val="27166775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76C5D-C289-F565-F99B-972C521B0101}"/>
              </a:ext>
            </a:extLst>
          </p:cNvPr>
          <p:cNvSpPr>
            <a:spLocks noGrp="1"/>
          </p:cNvSpPr>
          <p:nvPr>
            <p:ph type="title"/>
          </p:nvPr>
        </p:nvSpPr>
        <p:spPr/>
        <p:txBody>
          <a:bodyPr/>
          <a:lstStyle/>
          <a:p>
            <a:r>
              <a:rPr lang="en-US" dirty="0"/>
              <a:t>Aggregates</a:t>
            </a:r>
          </a:p>
        </p:txBody>
      </p:sp>
      <p:sp>
        <p:nvSpPr>
          <p:cNvPr id="5" name="Content Placeholder 4">
            <a:extLst>
              <a:ext uri="{FF2B5EF4-FFF2-40B4-BE49-F238E27FC236}">
                <a16:creationId xmlns:a16="http://schemas.microsoft.com/office/drawing/2014/main" id="{84C2EBE1-BCA3-12C4-46E9-3FA09646A6C2}"/>
              </a:ext>
            </a:extLst>
          </p:cNvPr>
          <p:cNvSpPr>
            <a:spLocks noGrp="1"/>
          </p:cNvSpPr>
          <p:nvPr>
            <p:ph sz="half" idx="1"/>
          </p:nvPr>
        </p:nvSpPr>
        <p:spPr/>
        <p:txBody>
          <a:bodyPr/>
          <a:lstStyle/>
          <a:p>
            <a:pPr marL="0" indent="0">
              <a:buNone/>
            </a:pPr>
            <a:r>
              <a:rPr lang="en-US" sz="3200" u="sng" dirty="0">
                <a:solidFill>
                  <a:schemeClr val="accent1"/>
                </a:solidFill>
              </a:rPr>
              <a:t>Consensus Properties</a:t>
            </a:r>
          </a:p>
          <a:p>
            <a:pPr marL="0" indent="0" algn="ctr">
              <a:buNone/>
            </a:pPr>
            <a:endParaRPr lang="en-US" u="sng" dirty="0"/>
          </a:p>
          <a:p>
            <a:r>
              <a:rPr lang="en-US" dirty="0"/>
              <a:t>Coarse Aggregate Angularity</a:t>
            </a:r>
          </a:p>
          <a:p>
            <a:r>
              <a:rPr lang="en-US" dirty="0"/>
              <a:t>Fine Aggregate Angularity</a:t>
            </a:r>
          </a:p>
          <a:p>
            <a:r>
              <a:rPr lang="en-US" dirty="0"/>
              <a:t>Flat and Elongated</a:t>
            </a:r>
          </a:p>
          <a:p>
            <a:r>
              <a:rPr lang="en-US" dirty="0"/>
              <a:t>Clay Content</a:t>
            </a:r>
          </a:p>
        </p:txBody>
      </p:sp>
      <p:sp>
        <p:nvSpPr>
          <p:cNvPr id="6" name="Content Placeholder 5">
            <a:extLst>
              <a:ext uri="{FF2B5EF4-FFF2-40B4-BE49-F238E27FC236}">
                <a16:creationId xmlns:a16="http://schemas.microsoft.com/office/drawing/2014/main" id="{43348959-2E34-62F8-AF64-C62C7859C078}"/>
              </a:ext>
            </a:extLst>
          </p:cNvPr>
          <p:cNvSpPr>
            <a:spLocks noGrp="1"/>
          </p:cNvSpPr>
          <p:nvPr>
            <p:ph sz="half" idx="2"/>
          </p:nvPr>
        </p:nvSpPr>
        <p:spPr/>
        <p:txBody>
          <a:bodyPr/>
          <a:lstStyle/>
          <a:p>
            <a:pPr marL="0" indent="0">
              <a:buNone/>
            </a:pPr>
            <a:r>
              <a:rPr lang="en-US" sz="3200" u="sng" dirty="0">
                <a:solidFill>
                  <a:schemeClr val="accent1"/>
                </a:solidFill>
              </a:rPr>
              <a:t>Source Properties</a:t>
            </a:r>
          </a:p>
          <a:p>
            <a:pPr marL="0" indent="0" algn="ctr">
              <a:buNone/>
            </a:pPr>
            <a:endParaRPr lang="en-US" u="sng" dirty="0"/>
          </a:p>
          <a:p>
            <a:r>
              <a:rPr lang="en-US" dirty="0"/>
              <a:t>Toughness</a:t>
            </a:r>
          </a:p>
          <a:p>
            <a:r>
              <a:rPr lang="en-US" dirty="0"/>
              <a:t>Soundness</a:t>
            </a:r>
          </a:p>
          <a:p>
            <a:r>
              <a:rPr lang="en-US" dirty="0"/>
              <a:t>Deleterious</a:t>
            </a:r>
          </a:p>
          <a:p>
            <a:r>
              <a:rPr lang="en-US" dirty="0"/>
              <a:t>Absorption</a:t>
            </a:r>
          </a:p>
          <a:p>
            <a:r>
              <a:rPr lang="en-US" dirty="0"/>
              <a:t>Specific Gravity</a:t>
            </a:r>
          </a:p>
          <a:p>
            <a:pPr marL="0" indent="0">
              <a:buNone/>
            </a:pPr>
            <a:endParaRPr lang="en-US" dirty="0"/>
          </a:p>
          <a:p>
            <a:pPr marL="0" indent="0">
              <a:buNone/>
            </a:pPr>
            <a:endParaRPr lang="en-US" dirty="0"/>
          </a:p>
          <a:p>
            <a:pPr marL="0" indent="0">
              <a:buNone/>
            </a:pPr>
            <a:endParaRPr lang="en-US" dirty="0"/>
          </a:p>
        </p:txBody>
      </p:sp>
      <p:sp>
        <p:nvSpPr>
          <p:cNvPr id="4" name="Slide Number Placeholder 3">
            <a:extLst>
              <a:ext uri="{FF2B5EF4-FFF2-40B4-BE49-F238E27FC236}">
                <a16:creationId xmlns:a16="http://schemas.microsoft.com/office/drawing/2014/main" id="{AF28DA99-4CED-785A-96C1-B555E3CB8BD2}"/>
              </a:ext>
            </a:extLst>
          </p:cNvPr>
          <p:cNvSpPr>
            <a:spLocks noGrp="1"/>
          </p:cNvSpPr>
          <p:nvPr>
            <p:ph type="sldNum" sz="quarter" idx="12"/>
          </p:nvPr>
        </p:nvSpPr>
        <p:spPr/>
        <p:txBody>
          <a:bodyPr/>
          <a:lstStyle/>
          <a:p>
            <a:fld id="{E53128C0-3212-446F-AC1C-14CF8CDF1D6C}" type="slidenum">
              <a:rPr lang="en-US" smtClean="0"/>
              <a:t>28</a:t>
            </a:fld>
            <a:endParaRPr lang="en-US"/>
          </a:p>
        </p:txBody>
      </p:sp>
    </p:spTree>
    <p:extLst>
      <p:ext uri="{BB962C8B-B14F-4D97-AF65-F5344CB8AC3E}">
        <p14:creationId xmlns:p14="http://schemas.microsoft.com/office/powerpoint/2010/main" val="25478033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700990-C72C-F2E7-14DE-7650D3FBB59F}"/>
              </a:ext>
            </a:extLst>
          </p:cNvPr>
          <p:cNvSpPr>
            <a:spLocks noGrp="1"/>
          </p:cNvSpPr>
          <p:nvPr>
            <p:ph type="title"/>
          </p:nvPr>
        </p:nvSpPr>
        <p:spPr/>
        <p:txBody>
          <a:bodyPr/>
          <a:lstStyle/>
          <a:p>
            <a:r>
              <a:rPr lang="en-US" dirty="0"/>
              <a:t>Aggregates</a:t>
            </a:r>
          </a:p>
        </p:txBody>
      </p:sp>
      <p:sp>
        <p:nvSpPr>
          <p:cNvPr id="3" name="Content Placeholder 2">
            <a:extLst>
              <a:ext uri="{FF2B5EF4-FFF2-40B4-BE49-F238E27FC236}">
                <a16:creationId xmlns:a16="http://schemas.microsoft.com/office/drawing/2014/main" id="{6758D26C-1E89-E319-2B8A-705983C70D28}"/>
              </a:ext>
            </a:extLst>
          </p:cNvPr>
          <p:cNvSpPr>
            <a:spLocks noGrp="1"/>
          </p:cNvSpPr>
          <p:nvPr>
            <p:ph idx="1"/>
          </p:nvPr>
        </p:nvSpPr>
        <p:spPr>
          <a:xfrm>
            <a:off x="160255" y="1849123"/>
            <a:ext cx="7068318" cy="4081271"/>
          </a:xfrm>
        </p:spPr>
        <p:txBody>
          <a:bodyPr>
            <a:normAutofit fontScale="92500"/>
          </a:bodyPr>
          <a:lstStyle/>
          <a:p>
            <a:r>
              <a:rPr lang="en-US" dirty="0"/>
              <a:t>Use is driven by specification requirements</a:t>
            </a:r>
          </a:p>
          <a:p>
            <a:r>
              <a:rPr lang="en-US" dirty="0"/>
              <a:t>Size of mixture required</a:t>
            </a:r>
          </a:p>
          <a:p>
            <a:r>
              <a:rPr lang="en-US" dirty="0"/>
              <a:t>Look at local source availability and quality</a:t>
            </a:r>
          </a:p>
          <a:p>
            <a:pPr lvl="1"/>
            <a:r>
              <a:rPr lang="en-US" dirty="0"/>
              <a:t>Can the quarry produce necessary materials?</a:t>
            </a:r>
          </a:p>
          <a:p>
            <a:pPr lvl="1"/>
            <a:r>
              <a:rPr lang="en-US" dirty="0"/>
              <a:t>Will there be enough aggregates for the project?</a:t>
            </a:r>
          </a:p>
          <a:p>
            <a:r>
              <a:rPr lang="en-US" dirty="0"/>
              <a:t>Gradation requirements</a:t>
            </a:r>
          </a:p>
          <a:p>
            <a:r>
              <a:rPr lang="en-US" dirty="0"/>
              <a:t>Plant capabilities</a:t>
            </a:r>
          </a:p>
          <a:p>
            <a:pPr lvl="1"/>
            <a:r>
              <a:rPr lang="en-US" dirty="0"/>
              <a:t>Number of aggregates in mix design need to be equal to or less than number of bins</a:t>
            </a:r>
          </a:p>
        </p:txBody>
      </p:sp>
      <p:sp>
        <p:nvSpPr>
          <p:cNvPr id="4" name="Slide Number Placeholder 3">
            <a:extLst>
              <a:ext uri="{FF2B5EF4-FFF2-40B4-BE49-F238E27FC236}">
                <a16:creationId xmlns:a16="http://schemas.microsoft.com/office/drawing/2014/main" id="{E128AC7B-97C5-ACA8-890B-69B645F7DDAD}"/>
              </a:ext>
            </a:extLst>
          </p:cNvPr>
          <p:cNvSpPr>
            <a:spLocks noGrp="1"/>
          </p:cNvSpPr>
          <p:nvPr>
            <p:ph type="sldNum" sz="quarter" idx="12"/>
          </p:nvPr>
        </p:nvSpPr>
        <p:spPr/>
        <p:txBody>
          <a:bodyPr/>
          <a:lstStyle/>
          <a:p>
            <a:fld id="{E53128C0-3212-446F-AC1C-14CF8CDF1D6C}" type="slidenum">
              <a:rPr lang="en-US" smtClean="0"/>
              <a:t>29</a:t>
            </a:fld>
            <a:endParaRPr lang="en-US"/>
          </a:p>
        </p:txBody>
      </p:sp>
      <p:pic>
        <p:nvPicPr>
          <p:cNvPr id="5" name="Picture 4">
            <a:extLst>
              <a:ext uri="{FF2B5EF4-FFF2-40B4-BE49-F238E27FC236}">
                <a16:creationId xmlns:a16="http://schemas.microsoft.com/office/drawing/2014/main" id="{C67D920B-B95F-08B1-5F4B-40017FAF2C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78997" y="1666299"/>
            <a:ext cx="5613003" cy="4446921"/>
          </a:xfrm>
          <a:prstGeom prst="rect">
            <a:avLst/>
          </a:prstGeom>
          <a:effectLst>
            <a:outerShdw blurRad="25400" dir="3900000" sx="106000" sy="106000" algn="t" rotWithShape="0">
              <a:prstClr val="black">
                <a:alpha val="0"/>
              </a:prstClr>
            </a:outerShdw>
            <a:reflection endPos="0" dist="50800" dir="5400000" sy="-100000" algn="bl" rotWithShape="0"/>
            <a:softEdge rad="584200"/>
          </a:effectLst>
        </p:spPr>
      </p:pic>
    </p:spTree>
    <p:extLst>
      <p:ext uri="{BB962C8B-B14F-4D97-AF65-F5344CB8AC3E}">
        <p14:creationId xmlns:p14="http://schemas.microsoft.com/office/powerpoint/2010/main" val="21010801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43565-0AC0-3803-B7DD-2FD55B270EB8}"/>
              </a:ext>
            </a:extLst>
          </p:cNvPr>
          <p:cNvSpPr>
            <a:spLocks noGrp="1"/>
          </p:cNvSpPr>
          <p:nvPr>
            <p:ph type="title"/>
          </p:nvPr>
        </p:nvSpPr>
        <p:spPr/>
        <p:txBody>
          <a:bodyPr/>
          <a:lstStyle/>
          <a:p>
            <a:r>
              <a:rPr lang="en-US" dirty="0"/>
              <a:t>Recycled Materials</a:t>
            </a:r>
          </a:p>
        </p:txBody>
      </p:sp>
      <p:sp>
        <p:nvSpPr>
          <p:cNvPr id="3" name="Content Placeholder 2">
            <a:extLst>
              <a:ext uri="{FF2B5EF4-FFF2-40B4-BE49-F238E27FC236}">
                <a16:creationId xmlns:a16="http://schemas.microsoft.com/office/drawing/2014/main" id="{962EFB18-FA28-C35F-0736-393BFC50388A}"/>
              </a:ext>
            </a:extLst>
          </p:cNvPr>
          <p:cNvSpPr>
            <a:spLocks noGrp="1"/>
          </p:cNvSpPr>
          <p:nvPr>
            <p:ph idx="1"/>
          </p:nvPr>
        </p:nvSpPr>
        <p:spPr>
          <a:xfrm>
            <a:off x="160255" y="1304925"/>
            <a:ext cx="11906053" cy="4872038"/>
          </a:xfrm>
        </p:spPr>
        <p:txBody>
          <a:bodyPr>
            <a:normAutofit fontScale="92500" lnSpcReduction="10000"/>
          </a:bodyPr>
          <a:lstStyle/>
          <a:p>
            <a:r>
              <a:rPr lang="en-US" sz="3900" b="1" dirty="0">
                <a:solidFill>
                  <a:schemeClr val="accent2">
                    <a:lumMod val="50000"/>
                  </a:schemeClr>
                </a:solidFill>
              </a:rPr>
              <a:t>Asphalt Pavement is 100% Recyclable!</a:t>
            </a:r>
            <a:endParaRPr lang="en-US" sz="3900" b="1" dirty="0"/>
          </a:p>
          <a:p>
            <a:r>
              <a:rPr lang="en-US" dirty="0"/>
              <a:t>Reclaimed Asphalt Pavement (RAP)</a:t>
            </a:r>
          </a:p>
          <a:p>
            <a:pPr lvl="1"/>
            <a:r>
              <a:rPr lang="en-US" dirty="0"/>
              <a:t>Produced from existing pavement</a:t>
            </a:r>
          </a:p>
          <a:p>
            <a:pPr lvl="1"/>
            <a:r>
              <a:rPr lang="en-US" dirty="0"/>
              <a:t>Contains aggregates and asphalt binder</a:t>
            </a:r>
          </a:p>
          <a:p>
            <a:pPr lvl="1"/>
            <a:r>
              <a:rPr lang="en-US" dirty="0"/>
              <a:t>Set aside and treated like an aggregate at the plant</a:t>
            </a:r>
          </a:p>
          <a:p>
            <a:r>
              <a:rPr lang="en-US" dirty="0"/>
              <a:t>Reclaimed Asphalt Shingles (RAS)</a:t>
            </a:r>
          </a:p>
          <a:p>
            <a:pPr lvl="1"/>
            <a:r>
              <a:rPr lang="en-US" dirty="0"/>
              <a:t>High percent of asphalt binder but very stiff (PG 142 or higher)</a:t>
            </a:r>
          </a:p>
          <a:p>
            <a:pPr lvl="1"/>
            <a:r>
              <a:rPr lang="en-US" dirty="0"/>
              <a:t>Limited on use because of stiffness</a:t>
            </a:r>
          </a:p>
          <a:p>
            <a:r>
              <a:rPr lang="en-US" dirty="0"/>
              <a:t>Other Recycled materials used in asphalt mixes may include ground tire rubber, fibers, glass, plastics, bio-oils </a:t>
            </a:r>
          </a:p>
          <a:p>
            <a:r>
              <a:rPr lang="en-US" dirty="0"/>
              <a:t>When using recycled products, the mix design should be engineered to meet quality and durability in addition to specification requirements.  </a:t>
            </a:r>
          </a:p>
        </p:txBody>
      </p:sp>
      <p:sp>
        <p:nvSpPr>
          <p:cNvPr id="4" name="Slide Number Placeholder 3">
            <a:extLst>
              <a:ext uri="{FF2B5EF4-FFF2-40B4-BE49-F238E27FC236}">
                <a16:creationId xmlns:a16="http://schemas.microsoft.com/office/drawing/2014/main" id="{C4C24A06-D237-65BE-572B-B75BEEF4E8F7}"/>
              </a:ext>
            </a:extLst>
          </p:cNvPr>
          <p:cNvSpPr>
            <a:spLocks noGrp="1"/>
          </p:cNvSpPr>
          <p:nvPr>
            <p:ph type="sldNum" sz="quarter" idx="12"/>
          </p:nvPr>
        </p:nvSpPr>
        <p:spPr/>
        <p:txBody>
          <a:bodyPr/>
          <a:lstStyle/>
          <a:p>
            <a:fld id="{E53128C0-3212-446F-AC1C-14CF8CDF1D6C}" type="slidenum">
              <a:rPr lang="en-US" smtClean="0"/>
              <a:t>30</a:t>
            </a:fld>
            <a:endParaRPr lang="en-US" dirty="0"/>
          </a:p>
        </p:txBody>
      </p:sp>
      <p:pic>
        <p:nvPicPr>
          <p:cNvPr id="5" name="Picture 2" descr="Piles of recycled asphalt pavement.">
            <a:extLst>
              <a:ext uri="{FF2B5EF4-FFF2-40B4-BE49-F238E27FC236}">
                <a16:creationId xmlns:a16="http://schemas.microsoft.com/office/drawing/2014/main" id="{2D8D719A-8948-AF4A-16DC-CFDB6BDD20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77200" y="1878782"/>
            <a:ext cx="4114800" cy="2096713"/>
          </a:xfrm>
          <a:prstGeom prst="rect">
            <a:avLst/>
          </a:prstGeom>
          <a:solidFill>
            <a:srgbClr val="FFFFFF">
              <a:shade val="85000"/>
            </a:srgbClr>
          </a:solidFill>
          <a:ln w="190500" cap="rnd">
            <a:no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13751568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04675-96B2-D3F8-CEFE-A6783D91E891}"/>
              </a:ext>
            </a:extLst>
          </p:cNvPr>
          <p:cNvSpPr>
            <a:spLocks noGrp="1"/>
          </p:cNvSpPr>
          <p:nvPr>
            <p:ph type="title"/>
          </p:nvPr>
        </p:nvSpPr>
        <p:spPr/>
        <p:txBody>
          <a:bodyPr/>
          <a:lstStyle/>
          <a:p>
            <a:r>
              <a:rPr lang="en-US" dirty="0"/>
              <a:t>Recycled Materials - Nationally</a:t>
            </a:r>
          </a:p>
        </p:txBody>
      </p:sp>
      <p:sp>
        <p:nvSpPr>
          <p:cNvPr id="3" name="Content Placeholder 2">
            <a:extLst>
              <a:ext uri="{FF2B5EF4-FFF2-40B4-BE49-F238E27FC236}">
                <a16:creationId xmlns:a16="http://schemas.microsoft.com/office/drawing/2014/main" id="{74111781-08A5-10A4-9A22-83ED1A146F05}"/>
              </a:ext>
            </a:extLst>
          </p:cNvPr>
          <p:cNvSpPr>
            <a:spLocks noGrp="1"/>
          </p:cNvSpPr>
          <p:nvPr>
            <p:ph idx="1"/>
          </p:nvPr>
        </p:nvSpPr>
        <p:spPr>
          <a:xfrm>
            <a:off x="160255" y="1632705"/>
            <a:ext cx="5257800" cy="2356379"/>
          </a:xfrm>
        </p:spPr>
        <p:txBody>
          <a:bodyPr anchor="ctr">
            <a:normAutofit lnSpcReduction="10000"/>
          </a:bodyPr>
          <a:lstStyle/>
          <a:p>
            <a:pPr marL="0" indent="0" algn="ctr">
              <a:buNone/>
            </a:pPr>
            <a:r>
              <a:rPr lang="en-US" dirty="0"/>
              <a:t>“the performance of pavements containing up to 30% RAP is similar to that of pavements constructed from virgin materials with no RAP.” (Copeland, 2011)</a:t>
            </a:r>
          </a:p>
        </p:txBody>
      </p:sp>
      <p:sp>
        <p:nvSpPr>
          <p:cNvPr id="4" name="Slide Number Placeholder 3">
            <a:extLst>
              <a:ext uri="{FF2B5EF4-FFF2-40B4-BE49-F238E27FC236}">
                <a16:creationId xmlns:a16="http://schemas.microsoft.com/office/drawing/2014/main" id="{EF5AAF2E-1D26-9F33-2D35-FCBA998BBF11}"/>
              </a:ext>
            </a:extLst>
          </p:cNvPr>
          <p:cNvSpPr>
            <a:spLocks noGrp="1"/>
          </p:cNvSpPr>
          <p:nvPr>
            <p:ph type="sldNum" sz="quarter" idx="12"/>
          </p:nvPr>
        </p:nvSpPr>
        <p:spPr/>
        <p:txBody>
          <a:bodyPr/>
          <a:lstStyle/>
          <a:p>
            <a:fld id="{E53128C0-3212-446F-AC1C-14CF8CDF1D6C}" type="slidenum">
              <a:rPr lang="en-US" smtClean="0"/>
              <a:t>31</a:t>
            </a:fld>
            <a:endParaRPr lang="en-US"/>
          </a:p>
        </p:txBody>
      </p:sp>
      <p:sp>
        <p:nvSpPr>
          <p:cNvPr id="5" name="Content Placeholder 2">
            <a:extLst>
              <a:ext uri="{FF2B5EF4-FFF2-40B4-BE49-F238E27FC236}">
                <a16:creationId xmlns:a16="http://schemas.microsoft.com/office/drawing/2014/main" id="{52816606-0C14-85C6-5C4A-A48C98040574}"/>
              </a:ext>
            </a:extLst>
          </p:cNvPr>
          <p:cNvSpPr txBox="1">
            <a:spLocks/>
          </p:cNvSpPr>
          <p:nvPr/>
        </p:nvSpPr>
        <p:spPr>
          <a:xfrm>
            <a:off x="160255" y="4047105"/>
            <a:ext cx="5257800" cy="2356379"/>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ptos Serif" panose="02020604070405020304" pitchFamily="18" charset="0"/>
                <a:ea typeface="+mn-ea"/>
                <a:cs typeface="Aptos Serif" panose="0202060407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ptos Serif" panose="02020604070405020304" pitchFamily="18" charset="0"/>
                <a:ea typeface="+mn-ea"/>
                <a:cs typeface="Aptos Serif" panose="02020604070405020304"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ptos Serif" panose="02020604070405020304" pitchFamily="18" charset="0"/>
                <a:ea typeface="+mn-ea"/>
                <a:cs typeface="Aptos Serif" panose="02020604070405020304" pitchFamily="18"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ptos Serif" panose="02020604070405020304" pitchFamily="18" charset="0"/>
                <a:ea typeface="+mn-ea"/>
                <a:cs typeface="Aptos Serif" panose="02020604070405020304" pitchFamily="18"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ptos Serif" panose="02020604070405020304" pitchFamily="18" charset="0"/>
                <a:ea typeface="+mn-ea"/>
                <a:cs typeface="Aptos Serif" panose="0202060407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dirty="0">
                <a:solidFill>
                  <a:schemeClr val="accent2">
                    <a:lumMod val="75000"/>
                  </a:schemeClr>
                </a:solidFill>
              </a:rPr>
              <a:t>When RAP is added </a:t>
            </a:r>
            <a:r>
              <a:rPr lang="en-US" b="1" dirty="0">
                <a:solidFill>
                  <a:schemeClr val="accent2">
                    <a:lumMod val="75000"/>
                  </a:schemeClr>
                </a:solidFill>
              </a:rPr>
              <a:t>responsibly</a:t>
            </a:r>
            <a:r>
              <a:rPr lang="en-US" dirty="0">
                <a:solidFill>
                  <a:schemeClr val="accent2">
                    <a:lumMod val="75000"/>
                  </a:schemeClr>
                </a:solidFill>
              </a:rPr>
              <a:t>, performance of mixtures containing RAP can be </a:t>
            </a:r>
            <a:r>
              <a:rPr lang="en-US" b="1" i="1" u="sng" dirty="0">
                <a:solidFill>
                  <a:schemeClr val="accent2">
                    <a:lumMod val="75000"/>
                  </a:schemeClr>
                </a:solidFill>
              </a:rPr>
              <a:t>equivalent</a:t>
            </a:r>
            <a:r>
              <a:rPr lang="en-US" dirty="0">
                <a:solidFill>
                  <a:schemeClr val="accent2">
                    <a:lumMod val="75000"/>
                  </a:schemeClr>
                </a:solidFill>
              </a:rPr>
              <a:t> to virgin mixtures</a:t>
            </a:r>
          </a:p>
        </p:txBody>
      </p:sp>
      <p:pic>
        <p:nvPicPr>
          <p:cNvPr id="7" name="Picture 6">
            <a:extLst>
              <a:ext uri="{FF2B5EF4-FFF2-40B4-BE49-F238E27FC236}">
                <a16:creationId xmlns:a16="http://schemas.microsoft.com/office/drawing/2014/main" id="{05D7DC85-CB6B-C22A-978C-D575F5B69E72}"/>
              </a:ext>
            </a:extLst>
          </p:cNvPr>
          <p:cNvPicPr>
            <a:picLocks noChangeAspect="1"/>
          </p:cNvPicPr>
          <p:nvPr/>
        </p:nvPicPr>
        <p:blipFill>
          <a:blip r:embed="rId2"/>
          <a:stretch>
            <a:fillRect/>
          </a:stretch>
        </p:blipFill>
        <p:spPr>
          <a:xfrm>
            <a:off x="5552172" y="1256126"/>
            <a:ext cx="4029878" cy="5147358"/>
          </a:xfrm>
          <a:prstGeom prst="rect">
            <a:avLst/>
          </a:prstGeom>
          <a:ln>
            <a:solidFill>
              <a:schemeClr val="tx1"/>
            </a:solidFill>
          </a:ln>
        </p:spPr>
      </p:pic>
      <p:pic>
        <p:nvPicPr>
          <p:cNvPr id="9" name="Picture 8">
            <a:extLst>
              <a:ext uri="{FF2B5EF4-FFF2-40B4-BE49-F238E27FC236}">
                <a16:creationId xmlns:a16="http://schemas.microsoft.com/office/drawing/2014/main" id="{72451A3A-F606-8ED4-DF48-42980447C0D3}"/>
              </a:ext>
            </a:extLst>
          </p:cNvPr>
          <p:cNvPicPr>
            <a:picLocks noChangeAspect="1"/>
          </p:cNvPicPr>
          <p:nvPr/>
        </p:nvPicPr>
        <p:blipFill>
          <a:blip r:embed="rId3"/>
          <a:stretch>
            <a:fillRect/>
          </a:stretch>
        </p:blipFill>
        <p:spPr>
          <a:xfrm>
            <a:off x="8580337" y="2252692"/>
            <a:ext cx="3485971" cy="4515917"/>
          </a:xfrm>
          <a:prstGeom prst="rect">
            <a:avLst/>
          </a:prstGeom>
          <a:ln>
            <a:solidFill>
              <a:schemeClr val="tx1"/>
            </a:solidFill>
          </a:ln>
        </p:spPr>
      </p:pic>
    </p:spTree>
    <p:extLst>
      <p:ext uri="{BB962C8B-B14F-4D97-AF65-F5344CB8AC3E}">
        <p14:creationId xmlns:p14="http://schemas.microsoft.com/office/powerpoint/2010/main" val="13666281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FFCE1-3FA6-6462-F583-80C86475D416}"/>
              </a:ext>
            </a:extLst>
          </p:cNvPr>
          <p:cNvSpPr>
            <a:spLocks noGrp="1"/>
          </p:cNvSpPr>
          <p:nvPr>
            <p:ph type="title"/>
          </p:nvPr>
        </p:nvSpPr>
        <p:spPr/>
        <p:txBody>
          <a:bodyPr/>
          <a:lstStyle/>
          <a:p>
            <a:r>
              <a:rPr lang="en-US" dirty="0"/>
              <a:t>Recycled Materials - Nationally</a:t>
            </a:r>
          </a:p>
        </p:txBody>
      </p:sp>
      <p:sp>
        <p:nvSpPr>
          <p:cNvPr id="3" name="Content Placeholder 2">
            <a:extLst>
              <a:ext uri="{FF2B5EF4-FFF2-40B4-BE49-F238E27FC236}">
                <a16:creationId xmlns:a16="http://schemas.microsoft.com/office/drawing/2014/main" id="{15CFB13A-0261-D144-65B6-675CA264CC75}"/>
              </a:ext>
            </a:extLst>
          </p:cNvPr>
          <p:cNvSpPr>
            <a:spLocks noGrp="1"/>
          </p:cNvSpPr>
          <p:nvPr>
            <p:ph idx="1"/>
          </p:nvPr>
        </p:nvSpPr>
        <p:spPr>
          <a:xfrm>
            <a:off x="160255" y="1402774"/>
            <a:ext cx="8173255" cy="4108426"/>
          </a:xfrm>
        </p:spPr>
        <p:txBody>
          <a:bodyPr>
            <a:normAutofit fontScale="92500" lnSpcReduction="10000"/>
          </a:bodyPr>
          <a:lstStyle/>
          <a:p>
            <a:r>
              <a:rPr lang="en-US" dirty="0"/>
              <a:t>89.2 million tons of RAP are used annually in new asphalt pavement construction in the U.S.</a:t>
            </a:r>
          </a:p>
          <a:p>
            <a:r>
              <a:rPr lang="en-US" dirty="0"/>
              <a:t>94% of RAP is used in new asphalt mixtures while a small percent is used in aggregate bases.</a:t>
            </a:r>
          </a:p>
          <a:p>
            <a:r>
              <a:rPr lang="en-US" dirty="0"/>
              <a:t>The national average is 21.1% in new asphalt mixtures.</a:t>
            </a:r>
          </a:p>
          <a:p>
            <a:r>
              <a:rPr lang="en-US" dirty="0"/>
              <a:t>The net reduction in GHG emissions from using RAP in new mixtures from 2009 to 2019 was estimated 21.2 million </a:t>
            </a:r>
            <a:r>
              <a:rPr lang="en-US" dirty="0" err="1"/>
              <a:t>tonne</a:t>
            </a:r>
            <a:r>
              <a:rPr lang="en-US" dirty="0"/>
              <a:t> CO2e, equivalent to the annual emissions of approximately 460,000 passenger vehicles!</a:t>
            </a:r>
          </a:p>
        </p:txBody>
      </p:sp>
      <p:sp>
        <p:nvSpPr>
          <p:cNvPr id="4" name="Slide Number Placeholder 3">
            <a:extLst>
              <a:ext uri="{FF2B5EF4-FFF2-40B4-BE49-F238E27FC236}">
                <a16:creationId xmlns:a16="http://schemas.microsoft.com/office/drawing/2014/main" id="{A53E99F1-C3D8-9BD7-13EC-56A28FABD774}"/>
              </a:ext>
            </a:extLst>
          </p:cNvPr>
          <p:cNvSpPr>
            <a:spLocks noGrp="1"/>
          </p:cNvSpPr>
          <p:nvPr>
            <p:ph type="sldNum" sz="quarter" idx="12"/>
          </p:nvPr>
        </p:nvSpPr>
        <p:spPr/>
        <p:txBody>
          <a:bodyPr/>
          <a:lstStyle/>
          <a:p>
            <a:fld id="{E53128C0-3212-446F-AC1C-14CF8CDF1D6C}" type="slidenum">
              <a:rPr lang="en-US" smtClean="0"/>
              <a:t>32</a:t>
            </a:fld>
            <a:endParaRPr lang="en-US"/>
          </a:p>
        </p:txBody>
      </p:sp>
      <p:sp>
        <p:nvSpPr>
          <p:cNvPr id="5" name="Oval 4">
            <a:extLst>
              <a:ext uri="{FF2B5EF4-FFF2-40B4-BE49-F238E27FC236}">
                <a16:creationId xmlns:a16="http://schemas.microsoft.com/office/drawing/2014/main" id="{CAE46909-514C-42EB-C958-28FF72BC3FA4}"/>
              </a:ext>
            </a:extLst>
          </p:cNvPr>
          <p:cNvSpPr/>
          <p:nvPr/>
        </p:nvSpPr>
        <p:spPr>
          <a:xfrm>
            <a:off x="8333510" y="1926791"/>
            <a:ext cx="3698236" cy="3528435"/>
          </a:xfrm>
          <a:prstGeom prst="ellipse">
            <a:avLst/>
          </a:prstGeom>
          <a:solidFill>
            <a:schemeClr val="accent1">
              <a:alpha val="4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accent1"/>
                </a:solidFill>
                <a:effectLst>
                  <a:outerShdw blurRad="38100" dist="25400" dir="5400000" algn="ctr" rotWithShape="0">
                    <a:srgbClr val="6E747A">
                      <a:alpha val="43000"/>
                    </a:srgbClr>
                  </a:outerShdw>
                </a:effectLst>
              </a:rPr>
              <a:t>Asphalt Pavements can help project owners earn credits under the LEED rating system</a:t>
            </a:r>
          </a:p>
        </p:txBody>
      </p:sp>
      <p:pic>
        <p:nvPicPr>
          <p:cNvPr id="8" name="Picture 7">
            <a:extLst>
              <a:ext uri="{FF2B5EF4-FFF2-40B4-BE49-F238E27FC236}">
                <a16:creationId xmlns:a16="http://schemas.microsoft.com/office/drawing/2014/main" id="{C282E8A1-53EF-ADB5-042A-3D28CFC4EA26}"/>
              </a:ext>
            </a:extLst>
          </p:cNvPr>
          <p:cNvPicPr>
            <a:picLocks noChangeAspect="1"/>
          </p:cNvPicPr>
          <p:nvPr/>
        </p:nvPicPr>
        <p:blipFill>
          <a:blip r:embed="rId2"/>
          <a:stretch>
            <a:fillRect/>
          </a:stretch>
        </p:blipFill>
        <p:spPr>
          <a:xfrm>
            <a:off x="160255" y="5511200"/>
            <a:ext cx="5182049" cy="1257409"/>
          </a:xfrm>
          <a:prstGeom prst="rect">
            <a:avLst/>
          </a:prstGeom>
        </p:spPr>
      </p:pic>
      <p:sp>
        <p:nvSpPr>
          <p:cNvPr id="9" name="TextBox 8">
            <a:extLst>
              <a:ext uri="{FF2B5EF4-FFF2-40B4-BE49-F238E27FC236}">
                <a16:creationId xmlns:a16="http://schemas.microsoft.com/office/drawing/2014/main" id="{6737B24B-93DE-1EF6-5174-594220CC3023}"/>
              </a:ext>
            </a:extLst>
          </p:cNvPr>
          <p:cNvSpPr txBox="1"/>
          <p:nvPr/>
        </p:nvSpPr>
        <p:spPr>
          <a:xfrm>
            <a:off x="6354302" y="6385026"/>
            <a:ext cx="5887766" cy="369332"/>
          </a:xfrm>
          <a:prstGeom prst="rect">
            <a:avLst/>
          </a:prstGeom>
          <a:noFill/>
        </p:spPr>
        <p:txBody>
          <a:bodyPr wrap="none" rtlCol="0">
            <a:spAutoFit/>
          </a:bodyPr>
          <a:lstStyle/>
          <a:p>
            <a:r>
              <a:rPr lang="en-US" dirty="0"/>
              <a:t>Source: NAPA publication RAP Benefits for Pavement Owners</a:t>
            </a:r>
          </a:p>
        </p:txBody>
      </p:sp>
    </p:spTree>
    <p:extLst>
      <p:ext uri="{BB962C8B-B14F-4D97-AF65-F5344CB8AC3E}">
        <p14:creationId xmlns:p14="http://schemas.microsoft.com/office/powerpoint/2010/main" val="39448344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2680A-EC9D-4E62-91F2-AB11C32E97E7}"/>
              </a:ext>
            </a:extLst>
          </p:cNvPr>
          <p:cNvSpPr>
            <a:spLocks noGrp="1"/>
          </p:cNvSpPr>
          <p:nvPr>
            <p:ph type="title"/>
          </p:nvPr>
        </p:nvSpPr>
        <p:spPr/>
        <p:txBody>
          <a:bodyPr/>
          <a:lstStyle/>
          <a:p>
            <a:r>
              <a:rPr lang="en-US" dirty="0"/>
              <a:t>Recycled Materials</a:t>
            </a:r>
          </a:p>
        </p:txBody>
      </p:sp>
      <p:sp>
        <p:nvSpPr>
          <p:cNvPr id="3" name="Content Placeholder 2">
            <a:extLst>
              <a:ext uri="{FF2B5EF4-FFF2-40B4-BE49-F238E27FC236}">
                <a16:creationId xmlns:a16="http://schemas.microsoft.com/office/drawing/2014/main" id="{2F0F9E4C-F29F-150E-E5CC-021AAB6A1DB9}"/>
              </a:ext>
            </a:extLst>
          </p:cNvPr>
          <p:cNvSpPr>
            <a:spLocks noGrp="1"/>
          </p:cNvSpPr>
          <p:nvPr>
            <p:ph idx="1"/>
          </p:nvPr>
        </p:nvSpPr>
        <p:spPr>
          <a:xfrm>
            <a:off x="199964" y="1282322"/>
            <a:ext cx="4419600" cy="5210553"/>
          </a:xfrm>
        </p:spPr>
        <p:txBody>
          <a:bodyPr>
            <a:normAutofit fontScale="92500"/>
          </a:bodyPr>
          <a:lstStyle/>
          <a:p>
            <a:r>
              <a:rPr lang="en-US" dirty="0"/>
              <a:t>$3.3 Billion are saved every year by using RAP</a:t>
            </a:r>
          </a:p>
          <a:p>
            <a:r>
              <a:rPr lang="en-US" dirty="0"/>
              <a:t>If an asphalt mix contains 21.1% RAP, the average cost savings is $7.80/ton of mix (NAPA, 2020)</a:t>
            </a:r>
          </a:p>
          <a:p>
            <a:r>
              <a:rPr lang="en-US" dirty="0"/>
              <a:t>This savings translates to 12.5% more lane-miles of paving when virgin mix can cost $70/ton.</a:t>
            </a:r>
          </a:p>
          <a:p>
            <a:r>
              <a:rPr lang="en-US" dirty="0"/>
              <a:t>With a $1,000,000 budget, 2.6 additional lane-miles can be paved at 1.5” deep</a:t>
            </a:r>
          </a:p>
        </p:txBody>
      </p:sp>
      <p:sp>
        <p:nvSpPr>
          <p:cNvPr id="4" name="Slide Number Placeholder 3">
            <a:extLst>
              <a:ext uri="{FF2B5EF4-FFF2-40B4-BE49-F238E27FC236}">
                <a16:creationId xmlns:a16="http://schemas.microsoft.com/office/drawing/2014/main" id="{D55298A2-2F36-4D58-C74E-780871FA8856}"/>
              </a:ext>
            </a:extLst>
          </p:cNvPr>
          <p:cNvSpPr>
            <a:spLocks noGrp="1"/>
          </p:cNvSpPr>
          <p:nvPr>
            <p:ph type="sldNum" sz="quarter" idx="12"/>
          </p:nvPr>
        </p:nvSpPr>
        <p:spPr/>
        <p:txBody>
          <a:bodyPr/>
          <a:lstStyle/>
          <a:p>
            <a:fld id="{E53128C0-3212-446F-AC1C-14CF8CDF1D6C}" type="slidenum">
              <a:rPr lang="en-US" smtClean="0"/>
              <a:t>33</a:t>
            </a:fld>
            <a:endParaRPr lang="en-US" dirty="0"/>
          </a:p>
        </p:txBody>
      </p:sp>
      <p:pic>
        <p:nvPicPr>
          <p:cNvPr id="6" name="Picture 5">
            <a:extLst>
              <a:ext uri="{FF2B5EF4-FFF2-40B4-BE49-F238E27FC236}">
                <a16:creationId xmlns:a16="http://schemas.microsoft.com/office/drawing/2014/main" id="{3A11D7C9-0597-2A68-BE7C-D414A6F2A601}"/>
              </a:ext>
            </a:extLst>
          </p:cNvPr>
          <p:cNvPicPr>
            <a:picLocks noChangeAspect="1"/>
          </p:cNvPicPr>
          <p:nvPr/>
        </p:nvPicPr>
        <p:blipFill>
          <a:blip r:embed="rId2"/>
          <a:stretch>
            <a:fillRect/>
          </a:stretch>
        </p:blipFill>
        <p:spPr>
          <a:xfrm>
            <a:off x="4724400" y="1282323"/>
            <a:ext cx="7267636" cy="4021028"/>
          </a:xfrm>
          <a:prstGeom prst="rect">
            <a:avLst/>
          </a:prstGeom>
          <a:ln w="28575">
            <a:solidFill>
              <a:schemeClr val="accent2">
                <a:lumMod val="75000"/>
              </a:schemeClr>
            </a:solidFill>
          </a:ln>
        </p:spPr>
      </p:pic>
      <p:sp>
        <p:nvSpPr>
          <p:cNvPr id="7" name="TextBox 6">
            <a:extLst>
              <a:ext uri="{FF2B5EF4-FFF2-40B4-BE49-F238E27FC236}">
                <a16:creationId xmlns:a16="http://schemas.microsoft.com/office/drawing/2014/main" id="{C5E87A58-2C97-2C0D-DA84-CA8D81628C9B}"/>
              </a:ext>
            </a:extLst>
          </p:cNvPr>
          <p:cNvSpPr txBox="1"/>
          <p:nvPr/>
        </p:nvSpPr>
        <p:spPr>
          <a:xfrm>
            <a:off x="4724400" y="5468286"/>
            <a:ext cx="7267636" cy="646331"/>
          </a:xfrm>
          <a:prstGeom prst="rect">
            <a:avLst/>
          </a:prstGeom>
          <a:noFill/>
          <a:ln w="28575">
            <a:solidFill>
              <a:schemeClr val="accent2">
                <a:lumMod val="75000"/>
              </a:schemeClr>
            </a:solidFill>
          </a:ln>
        </p:spPr>
        <p:txBody>
          <a:bodyPr wrap="square" rtlCol="0">
            <a:spAutoFit/>
          </a:bodyPr>
          <a:lstStyle/>
          <a:p>
            <a:pPr algn="ctr"/>
            <a:r>
              <a:rPr lang="en-US" dirty="0"/>
              <a:t>Increasing RAP in new mixtures by 1% would reduce emissions (CO2e) equivalent to 30,000 passenger vehicles (U.S. EPA, 2018)</a:t>
            </a:r>
          </a:p>
        </p:txBody>
      </p:sp>
    </p:spTree>
    <p:extLst>
      <p:ext uri="{BB962C8B-B14F-4D97-AF65-F5344CB8AC3E}">
        <p14:creationId xmlns:p14="http://schemas.microsoft.com/office/powerpoint/2010/main" val="10668445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A8E8D-C87D-B458-A449-40A45EF9C78C}"/>
              </a:ext>
            </a:extLst>
          </p:cNvPr>
          <p:cNvSpPr>
            <a:spLocks noGrp="1"/>
          </p:cNvSpPr>
          <p:nvPr>
            <p:ph type="title"/>
          </p:nvPr>
        </p:nvSpPr>
        <p:spPr/>
        <p:txBody>
          <a:bodyPr/>
          <a:lstStyle/>
          <a:p>
            <a:r>
              <a:rPr lang="en-US" dirty="0"/>
              <a:t>Recycled Materials – INDOT specifications</a:t>
            </a:r>
          </a:p>
        </p:txBody>
      </p:sp>
      <p:sp>
        <p:nvSpPr>
          <p:cNvPr id="3" name="Content Placeholder 2">
            <a:extLst>
              <a:ext uri="{FF2B5EF4-FFF2-40B4-BE49-F238E27FC236}">
                <a16:creationId xmlns:a16="http://schemas.microsoft.com/office/drawing/2014/main" id="{65B42CC9-B399-375C-4DE7-85DF5CB42558}"/>
              </a:ext>
            </a:extLst>
          </p:cNvPr>
          <p:cNvSpPr>
            <a:spLocks noGrp="1"/>
          </p:cNvSpPr>
          <p:nvPr>
            <p:ph idx="1"/>
          </p:nvPr>
        </p:nvSpPr>
        <p:spPr>
          <a:xfrm>
            <a:off x="742507" y="1347375"/>
            <a:ext cx="10515600" cy="5145500"/>
          </a:xfrm>
        </p:spPr>
        <p:txBody>
          <a:bodyPr>
            <a:normAutofit lnSpcReduction="10000"/>
          </a:bodyPr>
          <a:lstStyle/>
          <a:p>
            <a:r>
              <a:rPr lang="en-US" sz="2400" dirty="0"/>
              <a:t>Recycled materials may be used as a substitute for a portion of the new materials required to produce asphalt mixtures.</a:t>
            </a:r>
          </a:p>
          <a:p>
            <a:r>
              <a:rPr lang="en-US" sz="2400" dirty="0"/>
              <a:t>May consist of RAP or RAS or blend of both. RAS is not allowed in SMA mixtures.</a:t>
            </a:r>
          </a:p>
          <a:p>
            <a:r>
              <a:rPr lang="en-US" sz="2400" dirty="0"/>
              <a:t>RAP shall be processed so that 100% will pass the 2” sieve and RAP coarse aggregate shall pass the maximum size sieve for the mixture being produced.</a:t>
            </a:r>
          </a:p>
          <a:p>
            <a:r>
              <a:rPr lang="en-US" sz="2400" dirty="0"/>
              <a:t>RAS may be obtained from either pre-consumer or post-consumer asphalt shingles.  Two RAS types cannot be blended.</a:t>
            </a:r>
          </a:p>
          <a:p>
            <a:r>
              <a:rPr lang="en-US" sz="2400" dirty="0"/>
              <a:t>The recycled percentages shall be specified on the DMF. </a:t>
            </a:r>
          </a:p>
          <a:p>
            <a:r>
              <a:rPr lang="en-US" sz="2400" dirty="0"/>
              <a:t>INDOT allows a </a:t>
            </a:r>
            <a:r>
              <a:rPr lang="en-US" sz="2400" b="1" dirty="0">
                <a:solidFill>
                  <a:srgbClr val="FF0000"/>
                </a:solidFill>
              </a:rPr>
              <a:t>maximum of 25.0% binder replacement </a:t>
            </a:r>
            <a:r>
              <a:rPr lang="en-US" sz="2400" dirty="0"/>
              <a:t>in all HMA mixtures.  </a:t>
            </a:r>
            <a:r>
              <a:rPr lang="en-US" sz="2400" b="1" dirty="0">
                <a:solidFill>
                  <a:srgbClr val="FF0000"/>
                </a:solidFill>
              </a:rPr>
              <a:t>RAS shall be ≤ 3.0% by total mass </a:t>
            </a:r>
            <a:r>
              <a:rPr lang="en-US" sz="2400" dirty="0"/>
              <a:t>and </a:t>
            </a:r>
            <a:r>
              <a:rPr lang="en-US" sz="2400" b="1" dirty="0">
                <a:solidFill>
                  <a:srgbClr val="FF0000"/>
                </a:solidFill>
              </a:rPr>
              <a:t>≤ 15.0% binder replacement</a:t>
            </a:r>
            <a:r>
              <a:rPr lang="en-US" sz="2400" dirty="0"/>
              <a:t>. If a pay item is designated as PG 58S-28 and a surface mixture, the binder grade used shall be PG 58H-28 when the Binder Replacement is less than or equal to 15.0%.</a:t>
            </a:r>
          </a:p>
        </p:txBody>
      </p:sp>
      <p:sp>
        <p:nvSpPr>
          <p:cNvPr id="4" name="Slide Number Placeholder 3">
            <a:extLst>
              <a:ext uri="{FF2B5EF4-FFF2-40B4-BE49-F238E27FC236}">
                <a16:creationId xmlns:a16="http://schemas.microsoft.com/office/drawing/2014/main" id="{BB280CEE-E1A5-4432-C628-AE707C853098}"/>
              </a:ext>
            </a:extLst>
          </p:cNvPr>
          <p:cNvSpPr>
            <a:spLocks noGrp="1"/>
          </p:cNvSpPr>
          <p:nvPr>
            <p:ph type="sldNum" sz="quarter" idx="12"/>
          </p:nvPr>
        </p:nvSpPr>
        <p:spPr/>
        <p:txBody>
          <a:bodyPr/>
          <a:lstStyle/>
          <a:p>
            <a:fld id="{E53128C0-3212-446F-AC1C-14CF8CDF1D6C}" type="slidenum">
              <a:rPr lang="en-US" smtClean="0"/>
              <a:t>34</a:t>
            </a:fld>
            <a:endParaRPr lang="en-US"/>
          </a:p>
        </p:txBody>
      </p:sp>
    </p:spTree>
    <p:extLst>
      <p:ext uri="{BB962C8B-B14F-4D97-AF65-F5344CB8AC3E}">
        <p14:creationId xmlns:p14="http://schemas.microsoft.com/office/powerpoint/2010/main" val="20331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33B94-A4CD-DA32-92A6-4D687BE115D0}"/>
              </a:ext>
            </a:extLst>
          </p:cNvPr>
          <p:cNvSpPr>
            <a:spLocks noGrp="1"/>
          </p:cNvSpPr>
          <p:nvPr>
            <p:ph type="ctrTitle"/>
          </p:nvPr>
        </p:nvSpPr>
        <p:spPr>
          <a:xfrm>
            <a:off x="1524000" y="2235200"/>
            <a:ext cx="9144000" cy="2387600"/>
          </a:xfrm>
        </p:spPr>
        <p:txBody>
          <a:bodyPr/>
          <a:lstStyle/>
          <a:p>
            <a:r>
              <a:rPr lang="en-US" dirty="0"/>
              <a:t>APAI’s Resources</a:t>
            </a:r>
          </a:p>
        </p:txBody>
      </p:sp>
    </p:spTree>
    <p:extLst>
      <p:ext uri="{BB962C8B-B14F-4D97-AF65-F5344CB8AC3E}">
        <p14:creationId xmlns:p14="http://schemas.microsoft.com/office/powerpoint/2010/main" val="21758114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20C0D-3A2F-0894-FD81-1B40B83527F2}"/>
              </a:ext>
            </a:extLst>
          </p:cNvPr>
          <p:cNvSpPr>
            <a:spLocks noGrp="1"/>
          </p:cNvSpPr>
          <p:nvPr>
            <p:ph type="title"/>
          </p:nvPr>
        </p:nvSpPr>
        <p:spPr/>
        <p:txBody>
          <a:bodyPr/>
          <a:lstStyle/>
          <a:p>
            <a:r>
              <a:rPr lang="en-US" dirty="0"/>
              <a:t>Liquid Asphalt Binder Changes</a:t>
            </a:r>
          </a:p>
        </p:txBody>
      </p:sp>
      <p:sp>
        <p:nvSpPr>
          <p:cNvPr id="3" name="Content Placeholder 2">
            <a:extLst>
              <a:ext uri="{FF2B5EF4-FFF2-40B4-BE49-F238E27FC236}">
                <a16:creationId xmlns:a16="http://schemas.microsoft.com/office/drawing/2014/main" id="{0F0D23A8-B9B0-C7D5-7626-3B2130869F43}"/>
              </a:ext>
            </a:extLst>
          </p:cNvPr>
          <p:cNvSpPr>
            <a:spLocks noGrp="1"/>
          </p:cNvSpPr>
          <p:nvPr>
            <p:ph idx="1"/>
          </p:nvPr>
        </p:nvSpPr>
        <p:spPr/>
        <p:txBody>
          <a:bodyPr>
            <a:normAutofit/>
          </a:bodyPr>
          <a:lstStyle/>
          <a:p>
            <a:r>
              <a:rPr lang="en-US" dirty="0"/>
              <a:t>Liquid Asphalt Binder Changes One-Pager</a:t>
            </a:r>
          </a:p>
          <a:p>
            <a:r>
              <a:rPr lang="en-US" dirty="0"/>
              <a:t>Liquid Asphalt Binder Changes Carrying Card</a:t>
            </a:r>
          </a:p>
          <a:p>
            <a:r>
              <a:rPr lang="en-US" dirty="0"/>
              <a:t>Liquid Asphalt Binder Changes PowerPoint Presentation</a:t>
            </a:r>
          </a:p>
          <a:p>
            <a:r>
              <a:rPr lang="en-US" dirty="0"/>
              <a:t>INDOT Links</a:t>
            </a:r>
          </a:p>
          <a:p>
            <a:pPr lvl="1"/>
            <a:r>
              <a:rPr lang="en-US" dirty="0"/>
              <a:t>Recurring Special Provisions with new binder verbiage</a:t>
            </a:r>
          </a:p>
          <a:p>
            <a:pPr lvl="1"/>
            <a:r>
              <a:rPr lang="en-US" dirty="0"/>
              <a:t>Design Memo No. 23-21</a:t>
            </a:r>
          </a:p>
          <a:p>
            <a:pPr lvl="1"/>
            <a:r>
              <a:rPr lang="en-US" dirty="0"/>
              <a:t>Construction Memo No. 24-08</a:t>
            </a:r>
          </a:p>
          <a:p>
            <a:pPr lvl="1"/>
            <a:endParaRPr lang="en-US" dirty="0"/>
          </a:p>
          <a:p>
            <a:pPr marL="0" indent="0" algn="ctr">
              <a:buNone/>
            </a:pPr>
            <a:r>
              <a:rPr lang="en-US" sz="3600" dirty="0">
                <a:solidFill>
                  <a:schemeClr val="accent2">
                    <a:lumMod val="75000"/>
                  </a:schemeClr>
                </a:solidFill>
              </a:rPr>
              <a:t>WE DO LUNCH AND LEARNS/WORKSHOPS!!</a:t>
            </a:r>
          </a:p>
          <a:p>
            <a:endParaRPr lang="en-US" dirty="0"/>
          </a:p>
        </p:txBody>
      </p:sp>
      <p:sp>
        <p:nvSpPr>
          <p:cNvPr id="4" name="Slide Number Placeholder 3">
            <a:extLst>
              <a:ext uri="{FF2B5EF4-FFF2-40B4-BE49-F238E27FC236}">
                <a16:creationId xmlns:a16="http://schemas.microsoft.com/office/drawing/2014/main" id="{2BF18A8D-BB37-C942-BB54-4AB2EC0B2060}"/>
              </a:ext>
            </a:extLst>
          </p:cNvPr>
          <p:cNvSpPr>
            <a:spLocks noGrp="1"/>
          </p:cNvSpPr>
          <p:nvPr>
            <p:ph type="sldNum" sz="quarter" idx="12"/>
          </p:nvPr>
        </p:nvSpPr>
        <p:spPr/>
        <p:txBody>
          <a:bodyPr/>
          <a:lstStyle/>
          <a:p>
            <a:fld id="{E53128C0-3212-446F-AC1C-14CF8CDF1D6C}" type="slidenum">
              <a:rPr lang="en-US" smtClean="0"/>
              <a:t>36</a:t>
            </a:fld>
            <a:endParaRPr lang="en-US"/>
          </a:p>
        </p:txBody>
      </p:sp>
    </p:spTree>
    <p:extLst>
      <p:ext uri="{BB962C8B-B14F-4D97-AF65-F5344CB8AC3E}">
        <p14:creationId xmlns:p14="http://schemas.microsoft.com/office/powerpoint/2010/main" val="3017287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 calcmode="lin" valueType="num">
                                      <p:cBhvr additive="base">
                                        <p:cTn id="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3F7CE072-5497-7548-8322-A65D866A55DD}"/>
              </a:ext>
            </a:extLst>
          </p:cNvPr>
          <p:cNvSpPr>
            <a:spLocks noGrp="1"/>
          </p:cNvSpPr>
          <p:nvPr>
            <p:ph type="title"/>
          </p:nvPr>
        </p:nvSpPr>
        <p:spPr/>
        <p:txBody>
          <a:bodyPr/>
          <a:lstStyle/>
          <a:p>
            <a:r>
              <a:rPr lang="en-US" dirty="0"/>
              <a:t>Local Guidance Documents </a:t>
            </a:r>
          </a:p>
        </p:txBody>
      </p:sp>
      <p:sp>
        <p:nvSpPr>
          <p:cNvPr id="7" name="Content Placeholder 6">
            <a:extLst>
              <a:ext uri="{FF2B5EF4-FFF2-40B4-BE49-F238E27FC236}">
                <a16:creationId xmlns:a16="http://schemas.microsoft.com/office/drawing/2014/main" id="{FC712A83-B252-728F-8780-A8B32901056E}"/>
              </a:ext>
            </a:extLst>
          </p:cNvPr>
          <p:cNvSpPr>
            <a:spLocks noGrp="1"/>
          </p:cNvSpPr>
          <p:nvPr>
            <p:ph idx="1"/>
          </p:nvPr>
        </p:nvSpPr>
        <p:spPr/>
        <p:txBody>
          <a:bodyPr>
            <a:normAutofit/>
          </a:bodyPr>
          <a:lstStyle/>
          <a:p>
            <a:r>
              <a:rPr lang="en-US" dirty="0"/>
              <a:t>Documents on APAI’s website:</a:t>
            </a:r>
          </a:p>
          <a:p>
            <a:pPr marL="0" indent="0">
              <a:buNone/>
            </a:pPr>
            <a:endParaRPr lang="en-US" sz="300" dirty="0"/>
          </a:p>
          <a:p>
            <a:pPr lvl="1"/>
            <a:r>
              <a:rPr lang="en-US" dirty="0"/>
              <a:t>Asphalt Pavement Guidance Specification for Local Agencies</a:t>
            </a:r>
          </a:p>
          <a:p>
            <a:pPr lvl="1"/>
            <a:r>
              <a:rPr lang="en-US" dirty="0"/>
              <a:t>Bid From Template</a:t>
            </a:r>
          </a:p>
          <a:p>
            <a:pPr lvl="1"/>
            <a:r>
              <a:rPr lang="en-US" dirty="0"/>
              <a:t>Sample Advertisements for Bids</a:t>
            </a:r>
          </a:p>
          <a:p>
            <a:pPr lvl="1"/>
            <a:r>
              <a:rPr lang="en-US" dirty="0"/>
              <a:t>Sample Award Document</a:t>
            </a:r>
          </a:p>
          <a:p>
            <a:pPr lvl="1"/>
            <a:r>
              <a:rPr lang="en-US" dirty="0"/>
              <a:t>Contract Template</a:t>
            </a:r>
          </a:p>
          <a:p>
            <a:r>
              <a:rPr lang="en-US" dirty="0"/>
              <a:t>Checklists on APAI’s website:</a:t>
            </a:r>
          </a:p>
          <a:p>
            <a:pPr marL="0" indent="0">
              <a:buNone/>
            </a:pPr>
            <a:endParaRPr lang="en-US" sz="300" dirty="0"/>
          </a:p>
          <a:p>
            <a:pPr lvl="1"/>
            <a:r>
              <a:rPr lang="en-US" dirty="0"/>
              <a:t>Design Mix Formula</a:t>
            </a:r>
          </a:p>
          <a:p>
            <a:pPr lvl="1"/>
            <a:r>
              <a:rPr lang="en-US" dirty="0"/>
              <a:t>Field Inspector Checklist </a:t>
            </a:r>
          </a:p>
          <a:p>
            <a:pPr lvl="1"/>
            <a:r>
              <a:rPr lang="en-US" dirty="0"/>
              <a:t>Plant and Lab Visit Checklist</a:t>
            </a:r>
          </a:p>
          <a:p>
            <a:pPr marL="457200" lvl="1" indent="0">
              <a:buNone/>
            </a:pPr>
            <a:endParaRPr lang="en-US" dirty="0"/>
          </a:p>
        </p:txBody>
      </p:sp>
      <p:sp>
        <p:nvSpPr>
          <p:cNvPr id="5" name="Slide Number Placeholder 4">
            <a:extLst>
              <a:ext uri="{FF2B5EF4-FFF2-40B4-BE49-F238E27FC236}">
                <a16:creationId xmlns:a16="http://schemas.microsoft.com/office/drawing/2014/main" id="{CB3D0D62-E0AA-034C-BCAA-AA3544279D60}"/>
              </a:ext>
            </a:extLst>
          </p:cNvPr>
          <p:cNvSpPr>
            <a:spLocks noGrp="1"/>
          </p:cNvSpPr>
          <p:nvPr>
            <p:ph type="sldNum" sz="quarter" idx="12"/>
          </p:nvPr>
        </p:nvSpPr>
        <p:spPr/>
        <p:txBody>
          <a:bodyPr/>
          <a:lstStyle/>
          <a:p>
            <a:fld id="{E53128C0-3212-446F-AC1C-14CF8CDF1D6C}" type="slidenum">
              <a:rPr lang="en-US" smtClean="0"/>
              <a:t>37</a:t>
            </a:fld>
            <a:endParaRPr lang="en-US"/>
          </a:p>
        </p:txBody>
      </p:sp>
    </p:spTree>
    <p:extLst>
      <p:ext uri="{BB962C8B-B14F-4D97-AF65-F5344CB8AC3E}">
        <p14:creationId xmlns:p14="http://schemas.microsoft.com/office/powerpoint/2010/main" val="2894019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7">
                                            <p:txEl>
                                              <p:pRg st="7" end="7"/>
                                            </p:txEl>
                                          </p:spTgt>
                                        </p:tgtEl>
                                      </p:cBhvr>
                                    </p:animEffect>
                                    <p:anim calcmode="lin" valueType="num">
                                      <p:cBhvr>
                                        <p:cTn id="7" dur="1000"/>
                                        <p:tgtEl>
                                          <p:spTgt spid="7">
                                            <p:txEl>
                                              <p:pRg st="7" end="7"/>
                                            </p:txEl>
                                          </p:spTgt>
                                        </p:tgtEl>
                                        <p:attrNameLst>
                                          <p:attrName>ppt_x</p:attrName>
                                        </p:attrNameLst>
                                      </p:cBhvr>
                                      <p:tavLst>
                                        <p:tav tm="0">
                                          <p:val>
                                            <p:strVal val="ppt_x"/>
                                          </p:val>
                                        </p:tav>
                                        <p:tav tm="100000">
                                          <p:val>
                                            <p:strVal val="ppt_x"/>
                                          </p:val>
                                        </p:tav>
                                      </p:tavLst>
                                    </p:anim>
                                    <p:anim calcmode="lin" valueType="num">
                                      <p:cBhvr>
                                        <p:cTn id="8" dur="1000"/>
                                        <p:tgtEl>
                                          <p:spTgt spid="7">
                                            <p:txEl>
                                              <p:pRg st="7" end="7"/>
                                            </p:txEl>
                                          </p:spTgt>
                                        </p:tgtEl>
                                        <p:attrNameLst>
                                          <p:attrName>ppt_y</p:attrName>
                                        </p:attrNameLst>
                                      </p:cBhvr>
                                      <p:tavLst>
                                        <p:tav tm="0">
                                          <p:val>
                                            <p:strVal val="ppt_y"/>
                                          </p:val>
                                        </p:tav>
                                        <p:tav tm="100000">
                                          <p:val>
                                            <p:strVal val="ppt_y+.1"/>
                                          </p:val>
                                        </p:tav>
                                      </p:tavLst>
                                    </p:anim>
                                    <p:set>
                                      <p:cBhvr>
                                        <p:cTn id="9" dur="1" fill="hold">
                                          <p:stCondLst>
                                            <p:cond delay="999"/>
                                          </p:stCondLst>
                                        </p:cTn>
                                        <p:tgtEl>
                                          <p:spTgt spid="7">
                                            <p:txEl>
                                              <p:pRg st="7" end="7"/>
                                            </p:txEl>
                                          </p:spTgt>
                                        </p:tgtEl>
                                        <p:attrNameLst>
                                          <p:attrName>style.visibility</p:attrName>
                                        </p:attrNameLst>
                                      </p:cBhvr>
                                      <p:to>
                                        <p:strVal val="hidden"/>
                                      </p:to>
                                    </p:set>
                                  </p:childTnLst>
                                </p:cTn>
                              </p:par>
                              <p:par>
                                <p:cTn id="10" presetID="42" presetClass="exit" presetSubtype="0" fill="hold" nodeType="withEffect">
                                  <p:stCondLst>
                                    <p:cond delay="0"/>
                                  </p:stCondLst>
                                  <p:childTnLst>
                                    <p:animEffect transition="out" filter="fade">
                                      <p:cBhvr>
                                        <p:cTn id="11" dur="1000"/>
                                        <p:tgtEl>
                                          <p:spTgt spid="7">
                                            <p:txEl>
                                              <p:pRg st="9" end="9"/>
                                            </p:txEl>
                                          </p:spTgt>
                                        </p:tgtEl>
                                      </p:cBhvr>
                                    </p:animEffect>
                                    <p:anim calcmode="lin" valueType="num">
                                      <p:cBhvr>
                                        <p:cTn id="12" dur="1000"/>
                                        <p:tgtEl>
                                          <p:spTgt spid="7">
                                            <p:txEl>
                                              <p:pRg st="9" end="9"/>
                                            </p:txEl>
                                          </p:spTgt>
                                        </p:tgtEl>
                                        <p:attrNameLst>
                                          <p:attrName>ppt_x</p:attrName>
                                        </p:attrNameLst>
                                      </p:cBhvr>
                                      <p:tavLst>
                                        <p:tav tm="0">
                                          <p:val>
                                            <p:strVal val="ppt_x"/>
                                          </p:val>
                                        </p:tav>
                                        <p:tav tm="100000">
                                          <p:val>
                                            <p:strVal val="ppt_x"/>
                                          </p:val>
                                        </p:tav>
                                      </p:tavLst>
                                    </p:anim>
                                    <p:anim calcmode="lin" valueType="num">
                                      <p:cBhvr>
                                        <p:cTn id="13" dur="1000"/>
                                        <p:tgtEl>
                                          <p:spTgt spid="7">
                                            <p:txEl>
                                              <p:pRg st="9" end="9"/>
                                            </p:txEl>
                                          </p:spTgt>
                                        </p:tgtEl>
                                        <p:attrNameLst>
                                          <p:attrName>ppt_y</p:attrName>
                                        </p:attrNameLst>
                                      </p:cBhvr>
                                      <p:tavLst>
                                        <p:tav tm="0">
                                          <p:val>
                                            <p:strVal val="ppt_y"/>
                                          </p:val>
                                        </p:tav>
                                        <p:tav tm="100000">
                                          <p:val>
                                            <p:strVal val="ppt_y+.1"/>
                                          </p:val>
                                        </p:tav>
                                      </p:tavLst>
                                    </p:anim>
                                    <p:set>
                                      <p:cBhvr>
                                        <p:cTn id="14" dur="1" fill="hold">
                                          <p:stCondLst>
                                            <p:cond delay="999"/>
                                          </p:stCondLst>
                                        </p:cTn>
                                        <p:tgtEl>
                                          <p:spTgt spid="7">
                                            <p:txEl>
                                              <p:pRg st="9" end="9"/>
                                            </p:txEl>
                                          </p:spTgt>
                                        </p:tgtEl>
                                        <p:attrNameLst>
                                          <p:attrName>style.visibility</p:attrName>
                                        </p:attrNameLst>
                                      </p:cBhvr>
                                      <p:to>
                                        <p:strVal val="hidden"/>
                                      </p:to>
                                    </p:set>
                                  </p:childTnLst>
                                </p:cTn>
                              </p:par>
                              <p:par>
                                <p:cTn id="15" presetID="42" presetClass="exit" presetSubtype="0" fill="hold" nodeType="withEffect">
                                  <p:stCondLst>
                                    <p:cond delay="0"/>
                                  </p:stCondLst>
                                  <p:childTnLst>
                                    <p:animEffect transition="out" filter="fade">
                                      <p:cBhvr>
                                        <p:cTn id="16" dur="1000"/>
                                        <p:tgtEl>
                                          <p:spTgt spid="7">
                                            <p:txEl>
                                              <p:pRg st="10" end="10"/>
                                            </p:txEl>
                                          </p:spTgt>
                                        </p:tgtEl>
                                      </p:cBhvr>
                                    </p:animEffect>
                                    <p:anim calcmode="lin" valueType="num">
                                      <p:cBhvr>
                                        <p:cTn id="17" dur="1000"/>
                                        <p:tgtEl>
                                          <p:spTgt spid="7">
                                            <p:txEl>
                                              <p:pRg st="10" end="10"/>
                                            </p:txEl>
                                          </p:spTgt>
                                        </p:tgtEl>
                                        <p:attrNameLst>
                                          <p:attrName>ppt_x</p:attrName>
                                        </p:attrNameLst>
                                      </p:cBhvr>
                                      <p:tavLst>
                                        <p:tav tm="0">
                                          <p:val>
                                            <p:strVal val="ppt_x"/>
                                          </p:val>
                                        </p:tav>
                                        <p:tav tm="100000">
                                          <p:val>
                                            <p:strVal val="ppt_x"/>
                                          </p:val>
                                        </p:tav>
                                      </p:tavLst>
                                    </p:anim>
                                    <p:anim calcmode="lin" valueType="num">
                                      <p:cBhvr>
                                        <p:cTn id="18" dur="1000"/>
                                        <p:tgtEl>
                                          <p:spTgt spid="7">
                                            <p:txEl>
                                              <p:pRg st="10" end="10"/>
                                            </p:txEl>
                                          </p:spTgt>
                                        </p:tgtEl>
                                        <p:attrNameLst>
                                          <p:attrName>ppt_y</p:attrName>
                                        </p:attrNameLst>
                                      </p:cBhvr>
                                      <p:tavLst>
                                        <p:tav tm="0">
                                          <p:val>
                                            <p:strVal val="ppt_y"/>
                                          </p:val>
                                        </p:tav>
                                        <p:tav tm="100000">
                                          <p:val>
                                            <p:strVal val="ppt_y+.1"/>
                                          </p:val>
                                        </p:tav>
                                      </p:tavLst>
                                    </p:anim>
                                    <p:set>
                                      <p:cBhvr>
                                        <p:cTn id="19" dur="1" fill="hold">
                                          <p:stCondLst>
                                            <p:cond delay="999"/>
                                          </p:stCondLst>
                                        </p:cTn>
                                        <p:tgtEl>
                                          <p:spTgt spid="7">
                                            <p:txEl>
                                              <p:pRg st="10" end="10"/>
                                            </p:txEl>
                                          </p:spTgt>
                                        </p:tgtEl>
                                        <p:attrNameLst>
                                          <p:attrName>style.visibility</p:attrName>
                                        </p:attrNameLst>
                                      </p:cBhvr>
                                      <p:to>
                                        <p:strVal val="hidden"/>
                                      </p:to>
                                    </p:set>
                                  </p:childTnLst>
                                </p:cTn>
                              </p:par>
                              <p:par>
                                <p:cTn id="20" presetID="42" presetClass="exit" presetSubtype="0" fill="hold" nodeType="withEffect">
                                  <p:stCondLst>
                                    <p:cond delay="0"/>
                                  </p:stCondLst>
                                  <p:childTnLst>
                                    <p:animEffect transition="out" filter="fade">
                                      <p:cBhvr>
                                        <p:cTn id="21" dur="1000"/>
                                        <p:tgtEl>
                                          <p:spTgt spid="7">
                                            <p:txEl>
                                              <p:pRg st="11" end="11"/>
                                            </p:txEl>
                                          </p:spTgt>
                                        </p:tgtEl>
                                      </p:cBhvr>
                                    </p:animEffect>
                                    <p:anim calcmode="lin" valueType="num">
                                      <p:cBhvr>
                                        <p:cTn id="22" dur="1000"/>
                                        <p:tgtEl>
                                          <p:spTgt spid="7">
                                            <p:txEl>
                                              <p:pRg st="11" end="11"/>
                                            </p:txEl>
                                          </p:spTgt>
                                        </p:tgtEl>
                                        <p:attrNameLst>
                                          <p:attrName>ppt_x</p:attrName>
                                        </p:attrNameLst>
                                      </p:cBhvr>
                                      <p:tavLst>
                                        <p:tav tm="0">
                                          <p:val>
                                            <p:strVal val="ppt_x"/>
                                          </p:val>
                                        </p:tav>
                                        <p:tav tm="100000">
                                          <p:val>
                                            <p:strVal val="ppt_x"/>
                                          </p:val>
                                        </p:tav>
                                      </p:tavLst>
                                    </p:anim>
                                    <p:anim calcmode="lin" valueType="num">
                                      <p:cBhvr>
                                        <p:cTn id="23" dur="1000"/>
                                        <p:tgtEl>
                                          <p:spTgt spid="7">
                                            <p:txEl>
                                              <p:pRg st="11" end="11"/>
                                            </p:txEl>
                                          </p:spTgt>
                                        </p:tgtEl>
                                        <p:attrNameLst>
                                          <p:attrName>ppt_y</p:attrName>
                                        </p:attrNameLst>
                                      </p:cBhvr>
                                      <p:tavLst>
                                        <p:tav tm="0">
                                          <p:val>
                                            <p:strVal val="ppt_y"/>
                                          </p:val>
                                        </p:tav>
                                        <p:tav tm="100000">
                                          <p:val>
                                            <p:strVal val="ppt_y+.1"/>
                                          </p:val>
                                        </p:tav>
                                      </p:tavLst>
                                    </p:anim>
                                    <p:set>
                                      <p:cBhvr>
                                        <p:cTn id="24" dur="1" fill="hold">
                                          <p:stCondLst>
                                            <p:cond delay="999"/>
                                          </p:stCondLst>
                                        </p:cTn>
                                        <p:tgtEl>
                                          <p:spTgt spid="7">
                                            <p:txEl>
                                              <p:pRg st="11" end="1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9230B0F4-F47A-F87D-D152-5E5A12DA1754}"/>
              </a:ext>
            </a:extLst>
          </p:cNvPr>
          <p:cNvSpPr>
            <a:spLocks noGrp="1"/>
          </p:cNvSpPr>
          <p:nvPr>
            <p:ph type="title"/>
          </p:nvPr>
        </p:nvSpPr>
        <p:spPr/>
        <p:txBody>
          <a:bodyPr/>
          <a:lstStyle/>
          <a:p>
            <a:r>
              <a:rPr lang="en-US" dirty="0"/>
              <a:t>APAI Local Guidance Resources</a:t>
            </a:r>
          </a:p>
        </p:txBody>
      </p:sp>
      <p:sp>
        <p:nvSpPr>
          <p:cNvPr id="3" name="Content Placeholder 2">
            <a:extLst>
              <a:ext uri="{FF2B5EF4-FFF2-40B4-BE49-F238E27FC236}">
                <a16:creationId xmlns:a16="http://schemas.microsoft.com/office/drawing/2014/main" id="{5DD8271D-F951-0CAF-AB77-04AE5A99775C}"/>
              </a:ext>
            </a:extLst>
          </p:cNvPr>
          <p:cNvSpPr>
            <a:spLocks noGrp="1"/>
          </p:cNvSpPr>
          <p:nvPr>
            <p:ph idx="1"/>
          </p:nvPr>
        </p:nvSpPr>
        <p:spPr>
          <a:xfrm>
            <a:off x="201328" y="1592931"/>
            <a:ext cx="5894672" cy="2930943"/>
          </a:xfrm>
        </p:spPr>
        <p:txBody>
          <a:bodyPr/>
          <a:lstStyle/>
          <a:p>
            <a:pPr marL="0" indent="0">
              <a:buNone/>
            </a:pPr>
            <a:r>
              <a:rPr lang="en-US" dirty="0"/>
              <a:t>Bid Form Template for Local Governments and Non-Governmental Asphalt Paving Applications</a:t>
            </a:r>
          </a:p>
          <a:p>
            <a:r>
              <a:rPr lang="en-US" sz="2400" dirty="0"/>
              <a:t>Excel File with list of asphalt paving and materials related to asphalt pavements</a:t>
            </a:r>
          </a:p>
          <a:p>
            <a:endParaRPr lang="en-US" sz="2400" dirty="0"/>
          </a:p>
          <a:p>
            <a:endParaRPr lang="en-US" dirty="0"/>
          </a:p>
        </p:txBody>
      </p:sp>
      <p:sp>
        <p:nvSpPr>
          <p:cNvPr id="4" name="Slide Number Placeholder 3">
            <a:extLst>
              <a:ext uri="{FF2B5EF4-FFF2-40B4-BE49-F238E27FC236}">
                <a16:creationId xmlns:a16="http://schemas.microsoft.com/office/drawing/2014/main" id="{F46B71FB-A8C8-D512-879E-CB44A43F6772}"/>
              </a:ext>
            </a:extLst>
          </p:cNvPr>
          <p:cNvSpPr>
            <a:spLocks noGrp="1"/>
          </p:cNvSpPr>
          <p:nvPr>
            <p:ph type="sldNum" sz="quarter" idx="12"/>
          </p:nvPr>
        </p:nvSpPr>
        <p:spPr/>
        <p:txBody>
          <a:bodyPr/>
          <a:lstStyle/>
          <a:p>
            <a:fld id="{E53128C0-3212-446F-AC1C-14CF8CDF1D6C}" type="slidenum">
              <a:rPr lang="en-US" smtClean="0"/>
              <a:t>38</a:t>
            </a:fld>
            <a:endParaRPr lang="en-US"/>
          </a:p>
        </p:txBody>
      </p:sp>
      <p:pic>
        <p:nvPicPr>
          <p:cNvPr id="11" name="Picture 10">
            <a:extLst>
              <a:ext uri="{FF2B5EF4-FFF2-40B4-BE49-F238E27FC236}">
                <a16:creationId xmlns:a16="http://schemas.microsoft.com/office/drawing/2014/main" id="{3FC66024-0EE7-A55C-51AA-F6099FAEC9D1}"/>
              </a:ext>
            </a:extLst>
          </p:cNvPr>
          <p:cNvPicPr>
            <a:picLocks noChangeAspect="1"/>
          </p:cNvPicPr>
          <p:nvPr/>
        </p:nvPicPr>
        <p:blipFill>
          <a:blip r:embed="rId2"/>
          <a:stretch>
            <a:fillRect/>
          </a:stretch>
        </p:blipFill>
        <p:spPr>
          <a:xfrm>
            <a:off x="6622181" y="1256176"/>
            <a:ext cx="5368491" cy="5329870"/>
          </a:xfrm>
          <a:prstGeom prst="rect">
            <a:avLst/>
          </a:prstGeom>
        </p:spPr>
      </p:pic>
    </p:spTree>
    <p:extLst>
      <p:ext uri="{BB962C8B-B14F-4D97-AF65-F5344CB8AC3E}">
        <p14:creationId xmlns:p14="http://schemas.microsoft.com/office/powerpoint/2010/main" val="42780556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45A6503-5075-D861-0BE1-1AF1AE5371E8}"/>
              </a:ext>
            </a:extLst>
          </p:cNvPr>
          <p:cNvSpPr>
            <a:spLocks noGrp="1"/>
          </p:cNvSpPr>
          <p:nvPr>
            <p:ph type="title"/>
          </p:nvPr>
        </p:nvSpPr>
        <p:spPr/>
        <p:txBody>
          <a:bodyPr/>
          <a:lstStyle/>
          <a:p>
            <a:r>
              <a:rPr lang="en-US" dirty="0"/>
              <a:t>APAI Local Guidance Resources</a:t>
            </a:r>
          </a:p>
        </p:txBody>
      </p:sp>
      <p:sp>
        <p:nvSpPr>
          <p:cNvPr id="3" name="Content Placeholder 2">
            <a:extLst>
              <a:ext uri="{FF2B5EF4-FFF2-40B4-BE49-F238E27FC236}">
                <a16:creationId xmlns:a16="http://schemas.microsoft.com/office/drawing/2014/main" id="{C4668AA2-1455-3683-BF2B-F2F199323428}"/>
              </a:ext>
            </a:extLst>
          </p:cNvPr>
          <p:cNvSpPr>
            <a:spLocks noGrp="1"/>
          </p:cNvSpPr>
          <p:nvPr>
            <p:ph idx="1"/>
          </p:nvPr>
        </p:nvSpPr>
        <p:spPr>
          <a:xfrm>
            <a:off x="838200" y="1602557"/>
            <a:ext cx="10515600" cy="1007293"/>
          </a:xfrm>
        </p:spPr>
        <p:txBody>
          <a:bodyPr/>
          <a:lstStyle/>
          <a:p>
            <a:pPr marL="0" indent="0">
              <a:buNone/>
            </a:pPr>
            <a:r>
              <a:rPr lang="en-US" dirty="0"/>
              <a:t>Sample Advertisement for Bids</a:t>
            </a:r>
          </a:p>
          <a:p>
            <a:r>
              <a:rPr lang="en-US" dirty="0"/>
              <a:t>Two examples, editable for specific project</a:t>
            </a:r>
          </a:p>
        </p:txBody>
      </p:sp>
      <p:sp>
        <p:nvSpPr>
          <p:cNvPr id="4" name="Slide Number Placeholder 3">
            <a:extLst>
              <a:ext uri="{FF2B5EF4-FFF2-40B4-BE49-F238E27FC236}">
                <a16:creationId xmlns:a16="http://schemas.microsoft.com/office/drawing/2014/main" id="{17516BF5-66D1-A404-4EAD-D225407C3460}"/>
              </a:ext>
            </a:extLst>
          </p:cNvPr>
          <p:cNvSpPr>
            <a:spLocks noGrp="1"/>
          </p:cNvSpPr>
          <p:nvPr>
            <p:ph type="sldNum" sz="quarter" idx="12"/>
          </p:nvPr>
        </p:nvSpPr>
        <p:spPr/>
        <p:txBody>
          <a:bodyPr/>
          <a:lstStyle/>
          <a:p>
            <a:fld id="{E53128C0-3212-446F-AC1C-14CF8CDF1D6C}" type="slidenum">
              <a:rPr lang="en-US" smtClean="0"/>
              <a:t>39</a:t>
            </a:fld>
            <a:endParaRPr lang="en-US"/>
          </a:p>
        </p:txBody>
      </p:sp>
      <p:pic>
        <p:nvPicPr>
          <p:cNvPr id="7" name="Picture 6">
            <a:extLst>
              <a:ext uri="{FF2B5EF4-FFF2-40B4-BE49-F238E27FC236}">
                <a16:creationId xmlns:a16="http://schemas.microsoft.com/office/drawing/2014/main" id="{C7DCF461-E9AD-9371-9D11-52236B1DAA8D}"/>
              </a:ext>
            </a:extLst>
          </p:cNvPr>
          <p:cNvPicPr>
            <a:picLocks noChangeAspect="1"/>
          </p:cNvPicPr>
          <p:nvPr/>
        </p:nvPicPr>
        <p:blipFill>
          <a:blip r:embed="rId2"/>
          <a:stretch>
            <a:fillRect/>
          </a:stretch>
        </p:blipFill>
        <p:spPr>
          <a:xfrm>
            <a:off x="257404" y="2727243"/>
            <a:ext cx="6115602" cy="3461801"/>
          </a:xfrm>
          <a:prstGeom prst="rect">
            <a:avLst/>
          </a:prstGeom>
          <a:ln>
            <a:solidFill>
              <a:schemeClr val="tx1"/>
            </a:solidFill>
          </a:ln>
        </p:spPr>
      </p:pic>
      <p:pic>
        <p:nvPicPr>
          <p:cNvPr id="9" name="Picture 8">
            <a:extLst>
              <a:ext uri="{FF2B5EF4-FFF2-40B4-BE49-F238E27FC236}">
                <a16:creationId xmlns:a16="http://schemas.microsoft.com/office/drawing/2014/main" id="{E896FBE8-4796-98DA-27BA-C5E2A34B6EA0}"/>
              </a:ext>
            </a:extLst>
          </p:cNvPr>
          <p:cNvPicPr>
            <a:picLocks noChangeAspect="1"/>
          </p:cNvPicPr>
          <p:nvPr/>
        </p:nvPicPr>
        <p:blipFill>
          <a:blip r:embed="rId3"/>
          <a:stretch>
            <a:fillRect/>
          </a:stretch>
        </p:blipFill>
        <p:spPr>
          <a:xfrm>
            <a:off x="6358145" y="2727243"/>
            <a:ext cx="5708443" cy="3977985"/>
          </a:xfrm>
          <a:prstGeom prst="rect">
            <a:avLst/>
          </a:prstGeom>
          <a:ln>
            <a:solidFill>
              <a:schemeClr val="tx1"/>
            </a:solidFill>
          </a:ln>
        </p:spPr>
      </p:pic>
    </p:spTree>
    <p:extLst>
      <p:ext uri="{BB962C8B-B14F-4D97-AF65-F5344CB8AC3E}">
        <p14:creationId xmlns:p14="http://schemas.microsoft.com/office/powerpoint/2010/main" val="11312570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255F2A4C-61B1-42D0-0D4E-1CA0B66BAF0A}"/>
              </a:ext>
            </a:extLst>
          </p:cNvPr>
          <p:cNvSpPr>
            <a:spLocks noGrp="1"/>
          </p:cNvSpPr>
          <p:nvPr>
            <p:ph type="title"/>
          </p:nvPr>
        </p:nvSpPr>
        <p:spPr/>
        <p:txBody>
          <a:bodyPr/>
          <a:lstStyle/>
          <a:p>
            <a:r>
              <a:rPr lang="en-US" dirty="0"/>
              <a:t>APAI Local Guidance Resources</a:t>
            </a:r>
          </a:p>
        </p:txBody>
      </p:sp>
      <p:sp>
        <p:nvSpPr>
          <p:cNvPr id="3" name="Content Placeholder 2">
            <a:extLst>
              <a:ext uri="{FF2B5EF4-FFF2-40B4-BE49-F238E27FC236}">
                <a16:creationId xmlns:a16="http://schemas.microsoft.com/office/drawing/2014/main" id="{B99EE41E-3594-851E-8455-F69FAC36EAF0}"/>
              </a:ext>
            </a:extLst>
          </p:cNvPr>
          <p:cNvSpPr>
            <a:spLocks noGrp="1"/>
          </p:cNvSpPr>
          <p:nvPr>
            <p:ph idx="1"/>
          </p:nvPr>
        </p:nvSpPr>
        <p:spPr>
          <a:xfrm>
            <a:off x="838200" y="1602557"/>
            <a:ext cx="5257800" cy="1712143"/>
          </a:xfrm>
        </p:spPr>
        <p:txBody>
          <a:bodyPr>
            <a:normAutofit lnSpcReduction="10000"/>
          </a:bodyPr>
          <a:lstStyle/>
          <a:p>
            <a:pPr marL="0" indent="0">
              <a:buNone/>
            </a:pPr>
            <a:r>
              <a:rPr lang="en-US" dirty="0"/>
              <a:t>Sample Award Document</a:t>
            </a:r>
          </a:p>
          <a:p>
            <a:r>
              <a:rPr lang="en-US" dirty="0"/>
              <a:t>Award documentation example completely editable for a specific project</a:t>
            </a:r>
          </a:p>
          <a:p>
            <a:endParaRPr lang="en-US" dirty="0"/>
          </a:p>
        </p:txBody>
      </p:sp>
      <p:sp>
        <p:nvSpPr>
          <p:cNvPr id="4" name="Slide Number Placeholder 3">
            <a:extLst>
              <a:ext uri="{FF2B5EF4-FFF2-40B4-BE49-F238E27FC236}">
                <a16:creationId xmlns:a16="http://schemas.microsoft.com/office/drawing/2014/main" id="{DE40E60B-477B-5A53-188C-125C86C860E0}"/>
              </a:ext>
            </a:extLst>
          </p:cNvPr>
          <p:cNvSpPr>
            <a:spLocks noGrp="1"/>
          </p:cNvSpPr>
          <p:nvPr>
            <p:ph type="sldNum" sz="quarter" idx="12"/>
          </p:nvPr>
        </p:nvSpPr>
        <p:spPr/>
        <p:txBody>
          <a:bodyPr/>
          <a:lstStyle/>
          <a:p>
            <a:fld id="{E53128C0-3212-446F-AC1C-14CF8CDF1D6C}" type="slidenum">
              <a:rPr lang="en-US" smtClean="0"/>
              <a:t>40</a:t>
            </a:fld>
            <a:endParaRPr lang="en-US"/>
          </a:p>
        </p:txBody>
      </p:sp>
      <p:pic>
        <p:nvPicPr>
          <p:cNvPr id="7" name="Picture 6">
            <a:extLst>
              <a:ext uri="{FF2B5EF4-FFF2-40B4-BE49-F238E27FC236}">
                <a16:creationId xmlns:a16="http://schemas.microsoft.com/office/drawing/2014/main" id="{D99F9192-500D-E3E6-88E3-1735FFCCDCF9}"/>
              </a:ext>
            </a:extLst>
          </p:cNvPr>
          <p:cNvPicPr>
            <a:picLocks noChangeAspect="1"/>
          </p:cNvPicPr>
          <p:nvPr/>
        </p:nvPicPr>
        <p:blipFill>
          <a:blip r:embed="rId2"/>
          <a:stretch>
            <a:fillRect/>
          </a:stretch>
        </p:blipFill>
        <p:spPr>
          <a:xfrm>
            <a:off x="5930510" y="1367977"/>
            <a:ext cx="5913632" cy="4930567"/>
          </a:xfrm>
          <a:prstGeom prst="rect">
            <a:avLst/>
          </a:prstGeom>
          <a:ln>
            <a:solidFill>
              <a:schemeClr val="tx1"/>
            </a:solidFill>
          </a:ln>
        </p:spPr>
      </p:pic>
    </p:spTree>
    <p:extLst>
      <p:ext uri="{BB962C8B-B14F-4D97-AF65-F5344CB8AC3E}">
        <p14:creationId xmlns:p14="http://schemas.microsoft.com/office/powerpoint/2010/main" val="1666492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0A312319-FB1D-9C06-7563-2CFF78B7F14F}"/>
              </a:ext>
            </a:extLst>
          </p:cNvPr>
          <p:cNvSpPr>
            <a:spLocks noGrp="1"/>
          </p:cNvSpPr>
          <p:nvPr>
            <p:ph type="title"/>
          </p:nvPr>
        </p:nvSpPr>
        <p:spPr/>
        <p:txBody>
          <a:bodyPr/>
          <a:lstStyle/>
          <a:p>
            <a:r>
              <a:rPr lang="en-US" dirty="0"/>
              <a:t>APAI Local Guidance Resources</a:t>
            </a:r>
          </a:p>
        </p:txBody>
      </p:sp>
      <p:sp>
        <p:nvSpPr>
          <p:cNvPr id="3" name="Content Placeholder 2">
            <a:extLst>
              <a:ext uri="{FF2B5EF4-FFF2-40B4-BE49-F238E27FC236}">
                <a16:creationId xmlns:a16="http://schemas.microsoft.com/office/drawing/2014/main" id="{950BAB9F-1219-FE24-775C-92C654F59049}"/>
              </a:ext>
            </a:extLst>
          </p:cNvPr>
          <p:cNvSpPr>
            <a:spLocks noGrp="1"/>
          </p:cNvSpPr>
          <p:nvPr>
            <p:ph idx="1"/>
          </p:nvPr>
        </p:nvSpPr>
        <p:spPr/>
        <p:txBody>
          <a:bodyPr>
            <a:normAutofit fontScale="92500"/>
          </a:bodyPr>
          <a:lstStyle/>
          <a:p>
            <a:pPr marL="0" indent="0">
              <a:buNone/>
            </a:pPr>
            <a:r>
              <a:rPr lang="en-US" dirty="0"/>
              <a:t>Contract Template</a:t>
            </a:r>
          </a:p>
          <a:p>
            <a:r>
              <a:rPr lang="en-US" sz="2600" dirty="0"/>
              <a:t>Sample agreement with guidance language between owner and Contractor that is editable for a specific project and outlines articles for:</a:t>
            </a:r>
          </a:p>
          <a:p>
            <a:pPr marL="514350" indent="-514350">
              <a:buFont typeface="+mj-lt"/>
              <a:buAutoNum type="arabicPeriod"/>
            </a:pPr>
            <a:r>
              <a:rPr lang="en-US" sz="2600" dirty="0"/>
              <a:t>Work</a:t>
            </a:r>
          </a:p>
          <a:p>
            <a:pPr marL="514350" indent="-514350">
              <a:buFont typeface="+mj-lt"/>
              <a:buAutoNum type="arabicPeriod"/>
            </a:pPr>
            <a:r>
              <a:rPr lang="en-US" sz="2600" dirty="0"/>
              <a:t>The Project</a:t>
            </a:r>
          </a:p>
          <a:p>
            <a:pPr marL="514350" indent="-514350">
              <a:buFont typeface="+mj-lt"/>
              <a:buAutoNum type="arabicPeriod"/>
            </a:pPr>
            <a:r>
              <a:rPr lang="en-US" sz="2600" dirty="0"/>
              <a:t>Contract Price </a:t>
            </a:r>
          </a:p>
          <a:p>
            <a:pPr marL="514350" indent="-514350">
              <a:buFont typeface="+mj-lt"/>
              <a:buAutoNum type="arabicPeriod"/>
            </a:pPr>
            <a:r>
              <a:rPr lang="en-US" sz="2600" dirty="0"/>
              <a:t>Payment Procedures</a:t>
            </a:r>
          </a:p>
          <a:p>
            <a:pPr marL="514350" indent="-514350">
              <a:buFont typeface="+mj-lt"/>
              <a:buAutoNum type="arabicPeriod"/>
            </a:pPr>
            <a:r>
              <a:rPr lang="en-US" sz="2600" dirty="0"/>
              <a:t>Contract Documents</a:t>
            </a:r>
          </a:p>
          <a:p>
            <a:pPr marL="514350" indent="-514350">
              <a:buFont typeface="+mj-lt"/>
              <a:buAutoNum type="arabicPeriod"/>
            </a:pPr>
            <a:r>
              <a:rPr lang="en-US" sz="2600" dirty="0"/>
              <a:t>Employee Eligibility Verification</a:t>
            </a:r>
          </a:p>
          <a:p>
            <a:pPr marL="514350" indent="-514350">
              <a:buFont typeface="+mj-lt"/>
              <a:buAutoNum type="arabicPeriod"/>
            </a:pPr>
            <a:r>
              <a:rPr lang="en-US" sz="2600" dirty="0"/>
              <a:t>Safety</a:t>
            </a:r>
          </a:p>
          <a:p>
            <a:pPr marL="514350" indent="-514350">
              <a:buFont typeface="+mj-lt"/>
              <a:buAutoNum type="arabicPeriod"/>
            </a:pPr>
            <a:endParaRPr lang="en-US" dirty="0"/>
          </a:p>
        </p:txBody>
      </p:sp>
      <p:sp>
        <p:nvSpPr>
          <p:cNvPr id="4" name="Slide Number Placeholder 3">
            <a:extLst>
              <a:ext uri="{FF2B5EF4-FFF2-40B4-BE49-F238E27FC236}">
                <a16:creationId xmlns:a16="http://schemas.microsoft.com/office/drawing/2014/main" id="{9CF2220D-C78F-E575-8B72-DDF44C0D56CC}"/>
              </a:ext>
            </a:extLst>
          </p:cNvPr>
          <p:cNvSpPr>
            <a:spLocks noGrp="1"/>
          </p:cNvSpPr>
          <p:nvPr>
            <p:ph type="sldNum" sz="quarter" idx="12"/>
          </p:nvPr>
        </p:nvSpPr>
        <p:spPr/>
        <p:txBody>
          <a:bodyPr/>
          <a:lstStyle/>
          <a:p>
            <a:fld id="{E53128C0-3212-446F-AC1C-14CF8CDF1D6C}" type="slidenum">
              <a:rPr lang="en-US" smtClean="0"/>
              <a:t>41</a:t>
            </a:fld>
            <a:endParaRPr lang="en-US" dirty="0"/>
          </a:p>
        </p:txBody>
      </p:sp>
    </p:spTree>
    <p:extLst>
      <p:ext uri="{BB962C8B-B14F-4D97-AF65-F5344CB8AC3E}">
        <p14:creationId xmlns:p14="http://schemas.microsoft.com/office/powerpoint/2010/main" val="20901963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0A312319-FB1D-9C06-7563-2CFF78B7F14F}"/>
              </a:ext>
            </a:extLst>
          </p:cNvPr>
          <p:cNvSpPr>
            <a:spLocks noGrp="1"/>
          </p:cNvSpPr>
          <p:nvPr>
            <p:ph type="title"/>
          </p:nvPr>
        </p:nvSpPr>
        <p:spPr/>
        <p:txBody>
          <a:bodyPr/>
          <a:lstStyle/>
          <a:p>
            <a:r>
              <a:rPr lang="en-US" dirty="0"/>
              <a:t>APAI Local Guidance Resources</a:t>
            </a:r>
          </a:p>
        </p:txBody>
      </p:sp>
      <p:sp>
        <p:nvSpPr>
          <p:cNvPr id="3" name="Content Placeholder 2">
            <a:extLst>
              <a:ext uri="{FF2B5EF4-FFF2-40B4-BE49-F238E27FC236}">
                <a16:creationId xmlns:a16="http://schemas.microsoft.com/office/drawing/2014/main" id="{950BAB9F-1219-FE24-775C-92C654F59049}"/>
              </a:ext>
            </a:extLst>
          </p:cNvPr>
          <p:cNvSpPr>
            <a:spLocks noGrp="1"/>
          </p:cNvSpPr>
          <p:nvPr>
            <p:ph idx="1"/>
          </p:nvPr>
        </p:nvSpPr>
        <p:spPr/>
        <p:txBody>
          <a:bodyPr>
            <a:normAutofit/>
          </a:bodyPr>
          <a:lstStyle/>
          <a:p>
            <a:pPr marL="0" indent="0">
              <a:buNone/>
            </a:pPr>
            <a:r>
              <a:rPr lang="en-US" dirty="0"/>
              <a:t>Asphalt Pavement Guidance Specification for Local Agencies</a:t>
            </a:r>
          </a:p>
          <a:p>
            <a:r>
              <a:rPr lang="en-US" sz="2400" dirty="0"/>
              <a:t>Outlines Design and Construction Guidance as well as local specification recommendations.  </a:t>
            </a:r>
          </a:p>
          <a:p>
            <a:endParaRPr lang="en-US" sz="2400" dirty="0"/>
          </a:p>
          <a:p>
            <a:pPr marL="514350" indent="-514350">
              <a:buFont typeface="+mj-lt"/>
              <a:buAutoNum type="arabicPeriod"/>
            </a:pPr>
            <a:endParaRPr lang="en-US" dirty="0"/>
          </a:p>
        </p:txBody>
      </p:sp>
      <p:sp>
        <p:nvSpPr>
          <p:cNvPr id="4" name="Slide Number Placeholder 3">
            <a:extLst>
              <a:ext uri="{FF2B5EF4-FFF2-40B4-BE49-F238E27FC236}">
                <a16:creationId xmlns:a16="http://schemas.microsoft.com/office/drawing/2014/main" id="{9CF2220D-C78F-E575-8B72-DDF44C0D56CC}"/>
              </a:ext>
            </a:extLst>
          </p:cNvPr>
          <p:cNvSpPr>
            <a:spLocks noGrp="1"/>
          </p:cNvSpPr>
          <p:nvPr>
            <p:ph type="sldNum" sz="quarter" idx="12"/>
          </p:nvPr>
        </p:nvSpPr>
        <p:spPr/>
        <p:txBody>
          <a:bodyPr/>
          <a:lstStyle/>
          <a:p>
            <a:fld id="{E53128C0-3212-446F-AC1C-14CF8CDF1D6C}" type="slidenum">
              <a:rPr lang="en-US" smtClean="0"/>
              <a:t>42</a:t>
            </a:fld>
            <a:endParaRPr lang="en-US" dirty="0"/>
          </a:p>
        </p:txBody>
      </p:sp>
    </p:spTree>
    <p:extLst>
      <p:ext uri="{BB962C8B-B14F-4D97-AF65-F5344CB8AC3E}">
        <p14:creationId xmlns:p14="http://schemas.microsoft.com/office/powerpoint/2010/main" val="188369544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C2940-1349-A300-2244-45B345830CA8}"/>
              </a:ext>
            </a:extLst>
          </p:cNvPr>
          <p:cNvSpPr>
            <a:spLocks noGrp="1"/>
          </p:cNvSpPr>
          <p:nvPr>
            <p:ph type="title"/>
          </p:nvPr>
        </p:nvSpPr>
        <p:spPr/>
        <p:txBody>
          <a:bodyPr/>
          <a:lstStyle/>
          <a:p>
            <a:r>
              <a:rPr lang="en-US"/>
              <a:t>Guidance Specification for Local Governments</a:t>
            </a:r>
            <a:endParaRPr lang="en-US" dirty="0"/>
          </a:p>
        </p:txBody>
      </p:sp>
      <p:sp>
        <p:nvSpPr>
          <p:cNvPr id="3" name="Content Placeholder 2">
            <a:extLst>
              <a:ext uri="{FF2B5EF4-FFF2-40B4-BE49-F238E27FC236}">
                <a16:creationId xmlns:a16="http://schemas.microsoft.com/office/drawing/2014/main" id="{2AD5C4E0-E02C-AF06-C1EF-3F1BDDB8DCF7}"/>
              </a:ext>
            </a:extLst>
          </p:cNvPr>
          <p:cNvSpPr>
            <a:spLocks noGrp="1"/>
          </p:cNvSpPr>
          <p:nvPr>
            <p:ph idx="1"/>
          </p:nvPr>
        </p:nvSpPr>
        <p:spPr>
          <a:xfrm>
            <a:off x="125692" y="2099077"/>
            <a:ext cx="4779683" cy="4077886"/>
          </a:xfrm>
        </p:spPr>
        <p:txBody>
          <a:bodyPr>
            <a:normAutofit/>
          </a:bodyPr>
          <a:lstStyle/>
          <a:p>
            <a:r>
              <a:rPr lang="en-US" sz="2400" dirty="0"/>
              <a:t>Design Guidance</a:t>
            </a:r>
          </a:p>
          <a:p>
            <a:pPr lvl="1"/>
            <a:r>
              <a:rPr lang="en-US" sz="2000" dirty="0"/>
              <a:t>Conversions</a:t>
            </a:r>
          </a:p>
          <a:p>
            <a:pPr lvl="1"/>
            <a:r>
              <a:rPr lang="en-US" sz="2000" dirty="0"/>
              <a:t>Lift Thicknesses</a:t>
            </a:r>
          </a:p>
          <a:p>
            <a:pPr lvl="1"/>
            <a:r>
              <a:rPr lang="en-US" sz="2000" dirty="0"/>
              <a:t>Materials</a:t>
            </a:r>
          </a:p>
          <a:p>
            <a:pPr lvl="1"/>
            <a:r>
              <a:rPr lang="en-US" sz="2000" dirty="0"/>
              <a:t>Mixture criteria for given traffic conditions, </a:t>
            </a:r>
            <a:r>
              <a:rPr lang="en-US" sz="2000" i="1" dirty="0">
                <a:solidFill>
                  <a:schemeClr val="accent1"/>
                </a:solidFill>
              </a:rPr>
              <a:t>includes PG 58-28 and new binder terminology</a:t>
            </a:r>
          </a:p>
          <a:p>
            <a:pPr lvl="1"/>
            <a:endParaRPr lang="en-US" sz="2000" dirty="0"/>
          </a:p>
          <a:p>
            <a:pPr lvl="1"/>
            <a:endParaRPr lang="en-US" sz="2000" dirty="0"/>
          </a:p>
          <a:p>
            <a:pPr lvl="1"/>
            <a:endParaRPr lang="en-US" sz="2000" dirty="0"/>
          </a:p>
        </p:txBody>
      </p:sp>
      <p:sp>
        <p:nvSpPr>
          <p:cNvPr id="4" name="Slide Number Placeholder 3">
            <a:extLst>
              <a:ext uri="{FF2B5EF4-FFF2-40B4-BE49-F238E27FC236}">
                <a16:creationId xmlns:a16="http://schemas.microsoft.com/office/drawing/2014/main" id="{579D7400-9C1E-B373-9B5F-54CC67DB8AAD}"/>
              </a:ext>
            </a:extLst>
          </p:cNvPr>
          <p:cNvSpPr>
            <a:spLocks noGrp="1"/>
          </p:cNvSpPr>
          <p:nvPr>
            <p:ph type="sldNum" sz="quarter" idx="12"/>
          </p:nvPr>
        </p:nvSpPr>
        <p:spPr/>
        <p:txBody>
          <a:bodyPr/>
          <a:lstStyle/>
          <a:p>
            <a:fld id="{E53128C0-3212-446F-AC1C-14CF8CDF1D6C}" type="slidenum">
              <a:rPr lang="en-US" smtClean="0"/>
              <a:t>43</a:t>
            </a:fld>
            <a:endParaRPr lang="en-US"/>
          </a:p>
        </p:txBody>
      </p:sp>
      <p:graphicFrame>
        <p:nvGraphicFramePr>
          <p:cNvPr id="5" name="Table 4">
            <a:extLst>
              <a:ext uri="{FF2B5EF4-FFF2-40B4-BE49-F238E27FC236}">
                <a16:creationId xmlns:a16="http://schemas.microsoft.com/office/drawing/2014/main" id="{703D637F-297B-FB7B-70D2-4A275C3FE2EE}"/>
              </a:ext>
            </a:extLst>
          </p:cNvPr>
          <p:cNvGraphicFramePr>
            <a:graphicFrameLocks noGrp="1"/>
          </p:cNvGraphicFramePr>
          <p:nvPr/>
        </p:nvGraphicFramePr>
        <p:xfrm>
          <a:off x="4976264" y="1851524"/>
          <a:ext cx="7090044" cy="1329923"/>
        </p:xfrm>
        <a:graphic>
          <a:graphicData uri="http://schemas.openxmlformats.org/drawingml/2006/table">
            <a:tbl>
              <a:tblPr firstRow="1" firstCol="1" bandRow="1">
                <a:tableStyleId>{5C22544A-7EE6-4342-B048-85BDC9FD1C3A}</a:tableStyleId>
              </a:tblPr>
              <a:tblGrid>
                <a:gridCol w="1785828">
                  <a:extLst>
                    <a:ext uri="{9D8B030D-6E8A-4147-A177-3AD203B41FA5}">
                      <a16:colId xmlns:a16="http://schemas.microsoft.com/office/drawing/2014/main" val="1901464307"/>
                    </a:ext>
                  </a:extLst>
                </a:gridCol>
                <a:gridCol w="1768072">
                  <a:extLst>
                    <a:ext uri="{9D8B030D-6E8A-4147-A177-3AD203B41FA5}">
                      <a16:colId xmlns:a16="http://schemas.microsoft.com/office/drawing/2014/main" val="3507007677"/>
                    </a:ext>
                  </a:extLst>
                </a:gridCol>
                <a:gridCol w="1768072">
                  <a:extLst>
                    <a:ext uri="{9D8B030D-6E8A-4147-A177-3AD203B41FA5}">
                      <a16:colId xmlns:a16="http://schemas.microsoft.com/office/drawing/2014/main" val="3198960107"/>
                    </a:ext>
                  </a:extLst>
                </a:gridCol>
                <a:gridCol w="1768072">
                  <a:extLst>
                    <a:ext uri="{9D8B030D-6E8A-4147-A177-3AD203B41FA5}">
                      <a16:colId xmlns:a16="http://schemas.microsoft.com/office/drawing/2014/main" val="3992186992"/>
                    </a:ext>
                  </a:extLst>
                </a:gridCol>
              </a:tblGrid>
              <a:tr h="443307">
                <a:tc>
                  <a:txBody>
                    <a:bodyPr/>
                    <a:lstStyle/>
                    <a:p>
                      <a:pPr marL="0" marR="0" algn="ctr">
                        <a:spcBef>
                          <a:spcPts val="0"/>
                        </a:spcBef>
                        <a:spcAft>
                          <a:spcPts val="0"/>
                        </a:spcAft>
                      </a:pPr>
                      <a:r>
                        <a:rPr lang="en-US" sz="1400" b="0" dirty="0">
                          <a:effectLst/>
                          <a:latin typeface="+mj-lt"/>
                        </a:rPr>
                        <a:t>Mixture Size Designation</a:t>
                      </a:r>
                      <a:endParaRPr lang="en-US" sz="1100" b="0" dirty="0">
                        <a:effectLst/>
                        <a:latin typeface="+mj-lt"/>
                        <a:ea typeface="Times New Roman" panose="02020603050405020304" pitchFamily="18" charset="0"/>
                        <a:cs typeface="Tahoma-Bold"/>
                      </a:endParaRPr>
                    </a:p>
                  </a:txBody>
                  <a:tcPr marL="68580" marR="68580" marT="0" marB="0">
                    <a:solidFill>
                      <a:schemeClr val="tx1"/>
                    </a:solidFill>
                  </a:tcPr>
                </a:tc>
                <a:tc>
                  <a:txBody>
                    <a:bodyPr/>
                    <a:lstStyle/>
                    <a:p>
                      <a:pPr marL="0" marR="0" algn="ctr">
                        <a:spcBef>
                          <a:spcPts val="0"/>
                        </a:spcBef>
                        <a:spcAft>
                          <a:spcPts val="0"/>
                        </a:spcAft>
                      </a:pPr>
                      <a:r>
                        <a:rPr lang="en-US" sz="1400" b="0" dirty="0">
                          <a:effectLst/>
                          <a:latin typeface="+mj-lt"/>
                        </a:rPr>
                        <a:t>Minimum Lift Thickness, in.</a:t>
                      </a:r>
                      <a:endParaRPr lang="en-US" sz="1100" b="0" dirty="0">
                        <a:effectLst/>
                        <a:latin typeface="+mj-lt"/>
                        <a:ea typeface="Times New Roman" panose="02020603050405020304" pitchFamily="18" charset="0"/>
                        <a:cs typeface="Tahoma-Bold"/>
                      </a:endParaRPr>
                    </a:p>
                  </a:txBody>
                  <a:tcPr marL="68580" marR="68580" marT="0" marB="0">
                    <a:solidFill>
                      <a:schemeClr val="tx1"/>
                    </a:solidFill>
                  </a:tcPr>
                </a:tc>
                <a:tc>
                  <a:txBody>
                    <a:bodyPr/>
                    <a:lstStyle/>
                    <a:p>
                      <a:pPr marL="0" marR="0" algn="ctr">
                        <a:spcBef>
                          <a:spcPts val="0"/>
                        </a:spcBef>
                        <a:spcAft>
                          <a:spcPts val="0"/>
                        </a:spcAft>
                      </a:pPr>
                      <a:r>
                        <a:rPr lang="en-US" sz="1400" b="0" dirty="0">
                          <a:effectLst/>
                          <a:latin typeface="+mj-lt"/>
                        </a:rPr>
                        <a:t>Maximum Lift Thickness, in.</a:t>
                      </a:r>
                      <a:endParaRPr lang="en-US" sz="1100" b="0" dirty="0">
                        <a:effectLst/>
                        <a:latin typeface="+mj-lt"/>
                        <a:ea typeface="Times New Roman" panose="02020603050405020304" pitchFamily="18" charset="0"/>
                        <a:cs typeface="Tahoma-Bold"/>
                      </a:endParaRPr>
                    </a:p>
                  </a:txBody>
                  <a:tcPr marL="68580" marR="68580" marT="0" marB="0">
                    <a:solidFill>
                      <a:schemeClr val="tx1"/>
                    </a:solidFill>
                  </a:tcPr>
                </a:tc>
                <a:tc>
                  <a:txBody>
                    <a:bodyPr/>
                    <a:lstStyle/>
                    <a:p>
                      <a:pPr marL="0" marR="0" algn="ctr">
                        <a:spcBef>
                          <a:spcPts val="0"/>
                        </a:spcBef>
                        <a:spcAft>
                          <a:spcPts val="0"/>
                        </a:spcAft>
                      </a:pPr>
                      <a:r>
                        <a:rPr lang="en-US" sz="1400" b="0" dirty="0">
                          <a:effectLst/>
                          <a:latin typeface="+mj-lt"/>
                        </a:rPr>
                        <a:t>Target HMA Layer Thickness, in.</a:t>
                      </a:r>
                      <a:endParaRPr lang="en-US" sz="1100" b="0" dirty="0">
                        <a:effectLst/>
                        <a:latin typeface="+mj-lt"/>
                        <a:ea typeface="Times New Roman" panose="02020603050405020304" pitchFamily="18" charset="0"/>
                        <a:cs typeface="Tahoma-Bold"/>
                      </a:endParaRPr>
                    </a:p>
                  </a:txBody>
                  <a:tcPr marL="68580" marR="68580" marT="0" marB="0">
                    <a:solidFill>
                      <a:schemeClr val="tx1"/>
                    </a:solidFill>
                  </a:tcPr>
                </a:tc>
                <a:extLst>
                  <a:ext uri="{0D108BD9-81ED-4DB2-BD59-A6C34878D82A}">
                    <a16:rowId xmlns:a16="http://schemas.microsoft.com/office/drawing/2014/main" val="2097840391"/>
                  </a:ext>
                </a:extLst>
              </a:tr>
              <a:tr h="221654">
                <a:tc>
                  <a:txBody>
                    <a:bodyPr/>
                    <a:lstStyle/>
                    <a:p>
                      <a:pPr marL="0" marR="0" algn="ctr">
                        <a:spcBef>
                          <a:spcPts val="0"/>
                        </a:spcBef>
                        <a:spcAft>
                          <a:spcPts val="0"/>
                        </a:spcAft>
                      </a:pPr>
                      <a:r>
                        <a:rPr lang="en-US" sz="1400" b="0" dirty="0">
                          <a:effectLst/>
                          <a:latin typeface="+mj-lt"/>
                        </a:rPr>
                        <a:t>9.5 mm</a:t>
                      </a:r>
                      <a:endParaRPr lang="en-US" sz="1100" b="0" dirty="0">
                        <a:effectLst/>
                        <a:latin typeface="+mj-lt"/>
                        <a:ea typeface="Times New Roman" panose="02020603050405020304" pitchFamily="18" charset="0"/>
                        <a:cs typeface="Tahoma-Bold"/>
                      </a:endParaRPr>
                    </a:p>
                  </a:txBody>
                  <a:tcPr marL="68580" marR="68580" marT="0" marB="0">
                    <a:solidFill>
                      <a:schemeClr val="tx1"/>
                    </a:solidFill>
                  </a:tcPr>
                </a:tc>
                <a:tc>
                  <a:txBody>
                    <a:bodyPr/>
                    <a:lstStyle/>
                    <a:p>
                      <a:pPr marL="0" marR="0" algn="ctr">
                        <a:spcBef>
                          <a:spcPts val="0"/>
                        </a:spcBef>
                        <a:spcAft>
                          <a:spcPts val="0"/>
                        </a:spcAft>
                      </a:pPr>
                      <a:r>
                        <a:rPr lang="en-US" sz="1400" b="0" dirty="0">
                          <a:solidFill>
                            <a:schemeClr val="bg1"/>
                          </a:solidFill>
                          <a:effectLst/>
                          <a:latin typeface="+mj-lt"/>
                        </a:rPr>
                        <a:t>1.0</a:t>
                      </a:r>
                      <a:endParaRPr lang="en-US" sz="1100" b="0" dirty="0">
                        <a:solidFill>
                          <a:schemeClr val="bg1"/>
                        </a:solidFill>
                        <a:effectLst/>
                        <a:latin typeface="+mj-lt"/>
                        <a:ea typeface="Times New Roman" panose="02020603050405020304" pitchFamily="18" charset="0"/>
                        <a:cs typeface="Tahoma-Bold"/>
                      </a:endParaRPr>
                    </a:p>
                  </a:txBody>
                  <a:tcPr marL="68580" marR="68580" marT="0" marB="0">
                    <a:solidFill>
                      <a:schemeClr val="bg2">
                        <a:lumMod val="75000"/>
                      </a:schemeClr>
                    </a:solidFill>
                  </a:tcPr>
                </a:tc>
                <a:tc>
                  <a:txBody>
                    <a:bodyPr/>
                    <a:lstStyle/>
                    <a:p>
                      <a:pPr marL="0" marR="0" algn="ctr">
                        <a:spcBef>
                          <a:spcPts val="0"/>
                        </a:spcBef>
                        <a:spcAft>
                          <a:spcPts val="0"/>
                        </a:spcAft>
                      </a:pPr>
                      <a:r>
                        <a:rPr lang="en-US" sz="1400" b="0" dirty="0">
                          <a:solidFill>
                            <a:schemeClr val="bg1"/>
                          </a:solidFill>
                          <a:effectLst/>
                          <a:latin typeface="+mj-lt"/>
                        </a:rPr>
                        <a:t>2.5</a:t>
                      </a:r>
                      <a:endParaRPr lang="en-US" sz="1100" b="0" dirty="0">
                        <a:solidFill>
                          <a:schemeClr val="bg1"/>
                        </a:solidFill>
                        <a:effectLst/>
                        <a:latin typeface="+mj-lt"/>
                        <a:ea typeface="Times New Roman" panose="02020603050405020304" pitchFamily="18" charset="0"/>
                        <a:cs typeface="Tahoma-Bold"/>
                      </a:endParaRPr>
                    </a:p>
                  </a:txBody>
                  <a:tcPr marL="68580" marR="68580" marT="0" marB="0">
                    <a:solidFill>
                      <a:schemeClr val="bg2">
                        <a:lumMod val="75000"/>
                      </a:schemeClr>
                    </a:solidFill>
                  </a:tcPr>
                </a:tc>
                <a:tc>
                  <a:txBody>
                    <a:bodyPr/>
                    <a:lstStyle/>
                    <a:p>
                      <a:pPr marL="0" marR="0" algn="ctr">
                        <a:spcBef>
                          <a:spcPts val="0"/>
                        </a:spcBef>
                        <a:spcAft>
                          <a:spcPts val="0"/>
                        </a:spcAft>
                      </a:pPr>
                      <a:r>
                        <a:rPr lang="en-US" sz="1400" b="0" dirty="0">
                          <a:solidFill>
                            <a:schemeClr val="bg1"/>
                          </a:solidFill>
                          <a:effectLst/>
                          <a:latin typeface="+mj-lt"/>
                        </a:rPr>
                        <a:t>1.5 or 2.0</a:t>
                      </a:r>
                      <a:endParaRPr lang="en-US" sz="1100" b="0" dirty="0">
                        <a:solidFill>
                          <a:schemeClr val="bg1"/>
                        </a:solidFill>
                        <a:effectLst/>
                        <a:latin typeface="+mj-lt"/>
                        <a:ea typeface="Times New Roman" panose="02020603050405020304" pitchFamily="18" charset="0"/>
                        <a:cs typeface="Tahoma-Bold"/>
                      </a:endParaRPr>
                    </a:p>
                  </a:txBody>
                  <a:tcPr marL="68580" marR="68580" marT="0" marB="0">
                    <a:solidFill>
                      <a:schemeClr val="bg2">
                        <a:lumMod val="75000"/>
                      </a:schemeClr>
                    </a:solidFill>
                  </a:tcPr>
                </a:tc>
                <a:extLst>
                  <a:ext uri="{0D108BD9-81ED-4DB2-BD59-A6C34878D82A}">
                    <a16:rowId xmlns:a16="http://schemas.microsoft.com/office/drawing/2014/main" val="989668592"/>
                  </a:ext>
                </a:extLst>
              </a:tr>
              <a:tr h="221654">
                <a:tc>
                  <a:txBody>
                    <a:bodyPr/>
                    <a:lstStyle/>
                    <a:p>
                      <a:pPr marL="0" marR="0" algn="ctr">
                        <a:spcBef>
                          <a:spcPts val="0"/>
                        </a:spcBef>
                        <a:spcAft>
                          <a:spcPts val="0"/>
                        </a:spcAft>
                      </a:pPr>
                      <a:r>
                        <a:rPr lang="en-US" sz="1400" b="0" dirty="0">
                          <a:effectLst/>
                          <a:latin typeface="+mj-lt"/>
                        </a:rPr>
                        <a:t>12.5 mm</a:t>
                      </a:r>
                      <a:endParaRPr lang="en-US" sz="1100" b="0" dirty="0">
                        <a:effectLst/>
                        <a:latin typeface="+mj-lt"/>
                        <a:ea typeface="Times New Roman" panose="02020603050405020304" pitchFamily="18" charset="0"/>
                        <a:cs typeface="Tahoma-Bold"/>
                      </a:endParaRPr>
                    </a:p>
                  </a:txBody>
                  <a:tcPr marL="68580" marR="68580" marT="0" marB="0">
                    <a:solidFill>
                      <a:schemeClr val="tx1"/>
                    </a:solidFill>
                  </a:tcPr>
                </a:tc>
                <a:tc>
                  <a:txBody>
                    <a:bodyPr/>
                    <a:lstStyle/>
                    <a:p>
                      <a:pPr marL="0" marR="0" algn="ctr">
                        <a:spcBef>
                          <a:spcPts val="0"/>
                        </a:spcBef>
                        <a:spcAft>
                          <a:spcPts val="0"/>
                        </a:spcAft>
                      </a:pPr>
                      <a:r>
                        <a:rPr lang="en-US" sz="1400" b="0" dirty="0">
                          <a:solidFill>
                            <a:schemeClr val="bg1"/>
                          </a:solidFill>
                          <a:effectLst/>
                          <a:latin typeface="+mj-lt"/>
                        </a:rPr>
                        <a:t>1.5</a:t>
                      </a:r>
                      <a:endParaRPr lang="en-US" sz="1100" b="0" dirty="0">
                        <a:solidFill>
                          <a:schemeClr val="bg1"/>
                        </a:solidFill>
                        <a:effectLst/>
                        <a:latin typeface="+mj-lt"/>
                        <a:ea typeface="Times New Roman" panose="02020603050405020304" pitchFamily="18" charset="0"/>
                        <a:cs typeface="Tahoma-Bold"/>
                      </a:endParaRPr>
                    </a:p>
                  </a:txBody>
                  <a:tcPr marL="68580" marR="68580" marT="0" marB="0">
                    <a:solidFill>
                      <a:schemeClr val="bg2">
                        <a:lumMod val="50000"/>
                      </a:schemeClr>
                    </a:solidFill>
                  </a:tcPr>
                </a:tc>
                <a:tc>
                  <a:txBody>
                    <a:bodyPr/>
                    <a:lstStyle/>
                    <a:p>
                      <a:pPr marL="0" marR="0" algn="ctr">
                        <a:spcBef>
                          <a:spcPts val="0"/>
                        </a:spcBef>
                        <a:spcAft>
                          <a:spcPts val="0"/>
                        </a:spcAft>
                      </a:pPr>
                      <a:r>
                        <a:rPr lang="en-US" sz="1400" b="0" dirty="0">
                          <a:solidFill>
                            <a:schemeClr val="bg1"/>
                          </a:solidFill>
                          <a:effectLst/>
                          <a:latin typeface="+mj-lt"/>
                        </a:rPr>
                        <a:t>3.75</a:t>
                      </a:r>
                      <a:endParaRPr lang="en-US" sz="1100" b="0" dirty="0">
                        <a:solidFill>
                          <a:schemeClr val="bg1"/>
                        </a:solidFill>
                        <a:effectLst/>
                        <a:latin typeface="+mj-lt"/>
                        <a:ea typeface="Times New Roman" panose="02020603050405020304" pitchFamily="18" charset="0"/>
                        <a:cs typeface="Tahoma-Bold"/>
                      </a:endParaRPr>
                    </a:p>
                  </a:txBody>
                  <a:tcPr marL="68580" marR="68580" marT="0" marB="0">
                    <a:solidFill>
                      <a:schemeClr val="bg2">
                        <a:lumMod val="50000"/>
                      </a:schemeClr>
                    </a:solidFill>
                  </a:tcPr>
                </a:tc>
                <a:tc>
                  <a:txBody>
                    <a:bodyPr/>
                    <a:lstStyle/>
                    <a:p>
                      <a:pPr marL="0" marR="0" algn="ctr">
                        <a:spcBef>
                          <a:spcPts val="0"/>
                        </a:spcBef>
                        <a:spcAft>
                          <a:spcPts val="0"/>
                        </a:spcAft>
                      </a:pPr>
                      <a:r>
                        <a:rPr lang="en-US" sz="1400" b="0" dirty="0">
                          <a:solidFill>
                            <a:schemeClr val="bg1"/>
                          </a:solidFill>
                          <a:effectLst/>
                          <a:latin typeface="+mj-lt"/>
                        </a:rPr>
                        <a:t>2.5 – 3.0</a:t>
                      </a:r>
                      <a:endParaRPr lang="en-US" sz="1100" b="0" dirty="0">
                        <a:solidFill>
                          <a:schemeClr val="bg1"/>
                        </a:solidFill>
                        <a:effectLst/>
                        <a:latin typeface="+mj-lt"/>
                        <a:ea typeface="Times New Roman" panose="02020603050405020304" pitchFamily="18" charset="0"/>
                        <a:cs typeface="Tahoma-Bold"/>
                      </a:endParaRPr>
                    </a:p>
                  </a:txBody>
                  <a:tcPr marL="68580" marR="68580" marT="0" marB="0">
                    <a:solidFill>
                      <a:schemeClr val="bg2">
                        <a:lumMod val="50000"/>
                      </a:schemeClr>
                    </a:solidFill>
                  </a:tcPr>
                </a:tc>
                <a:extLst>
                  <a:ext uri="{0D108BD9-81ED-4DB2-BD59-A6C34878D82A}">
                    <a16:rowId xmlns:a16="http://schemas.microsoft.com/office/drawing/2014/main" val="1409066986"/>
                  </a:ext>
                </a:extLst>
              </a:tr>
              <a:tr h="221654">
                <a:tc>
                  <a:txBody>
                    <a:bodyPr/>
                    <a:lstStyle/>
                    <a:p>
                      <a:pPr marL="0" marR="0" algn="ctr">
                        <a:spcBef>
                          <a:spcPts val="0"/>
                        </a:spcBef>
                        <a:spcAft>
                          <a:spcPts val="0"/>
                        </a:spcAft>
                      </a:pPr>
                      <a:r>
                        <a:rPr lang="en-US" sz="1400" b="0" dirty="0">
                          <a:effectLst/>
                          <a:latin typeface="+mj-lt"/>
                        </a:rPr>
                        <a:t>19.0 mm</a:t>
                      </a:r>
                      <a:endParaRPr lang="en-US" sz="1100" b="0" dirty="0">
                        <a:effectLst/>
                        <a:latin typeface="+mj-lt"/>
                        <a:ea typeface="Times New Roman" panose="02020603050405020304" pitchFamily="18" charset="0"/>
                        <a:cs typeface="Tahoma-Bold"/>
                      </a:endParaRPr>
                    </a:p>
                  </a:txBody>
                  <a:tcPr marL="68580" marR="68580" marT="0" marB="0">
                    <a:solidFill>
                      <a:schemeClr val="tx1"/>
                    </a:solidFill>
                  </a:tcPr>
                </a:tc>
                <a:tc>
                  <a:txBody>
                    <a:bodyPr/>
                    <a:lstStyle/>
                    <a:p>
                      <a:pPr marL="0" marR="0" algn="ctr">
                        <a:spcBef>
                          <a:spcPts val="0"/>
                        </a:spcBef>
                        <a:spcAft>
                          <a:spcPts val="0"/>
                        </a:spcAft>
                      </a:pPr>
                      <a:r>
                        <a:rPr lang="en-US" sz="1400" b="0" dirty="0">
                          <a:solidFill>
                            <a:schemeClr val="bg1"/>
                          </a:solidFill>
                          <a:effectLst/>
                          <a:latin typeface="+mj-lt"/>
                        </a:rPr>
                        <a:t>2.0</a:t>
                      </a:r>
                      <a:endParaRPr lang="en-US" sz="1100" b="0" dirty="0">
                        <a:solidFill>
                          <a:schemeClr val="bg1"/>
                        </a:solidFill>
                        <a:effectLst/>
                        <a:latin typeface="+mj-lt"/>
                        <a:ea typeface="Times New Roman" panose="02020603050405020304" pitchFamily="18" charset="0"/>
                        <a:cs typeface="Tahoma-Bold"/>
                      </a:endParaRPr>
                    </a:p>
                  </a:txBody>
                  <a:tcPr marL="68580" marR="68580" marT="0" marB="0">
                    <a:solidFill>
                      <a:schemeClr val="bg2">
                        <a:lumMod val="75000"/>
                      </a:schemeClr>
                    </a:solidFill>
                  </a:tcPr>
                </a:tc>
                <a:tc>
                  <a:txBody>
                    <a:bodyPr/>
                    <a:lstStyle/>
                    <a:p>
                      <a:pPr marL="0" marR="0" algn="ctr">
                        <a:spcBef>
                          <a:spcPts val="0"/>
                        </a:spcBef>
                        <a:spcAft>
                          <a:spcPts val="0"/>
                        </a:spcAft>
                      </a:pPr>
                      <a:r>
                        <a:rPr lang="en-US" sz="1400" b="0" dirty="0">
                          <a:solidFill>
                            <a:schemeClr val="bg1"/>
                          </a:solidFill>
                          <a:effectLst/>
                          <a:latin typeface="+mj-lt"/>
                        </a:rPr>
                        <a:t>5.0</a:t>
                      </a:r>
                      <a:endParaRPr lang="en-US" sz="1100" b="0" dirty="0">
                        <a:solidFill>
                          <a:schemeClr val="bg1"/>
                        </a:solidFill>
                        <a:effectLst/>
                        <a:latin typeface="+mj-lt"/>
                        <a:ea typeface="Times New Roman" panose="02020603050405020304" pitchFamily="18" charset="0"/>
                        <a:cs typeface="Tahoma-Bold"/>
                      </a:endParaRPr>
                    </a:p>
                  </a:txBody>
                  <a:tcPr marL="68580" marR="68580" marT="0" marB="0">
                    <a:solidFill>
                      <a:schemeClr val="bg2">
                        <a:lumMod val="75000"/>
                      </a:schemeClr>
                    </a:solidFill>
                  </a:tcPr>
                </a:tc>
                <a:tc>
                  <a:txBody>
                    <a:bodyPr/>
                    <a:lstStyle/>
                    <a:p>
                      <a:pPr marL="0" marR="0" algn="ctr">
                        <a:spcBef>
                          <a:spcPts val="0"/>
                        </a:spcBef>
                        <a:spcAft>
                          <a:spcPts val="0"/>
                        </a:spcAft>
                      </a:pPr>
                      <a:r>
                        <a:rPr lang="en-US" sz="1400" b="0" dirty="0">
                          <a:solidFill>
                            <a:schemeClr val="bg1"/>
                          </a:solidFill>
                          <a:effectLst/>
                          <a:latin typeface="+mj-lt"/>
                        </a:rPr>
                        <a:t>2.5 – 4.0</a:t>
                      </a:r>
                      <a:endParaRPr lang="en-US" sz="1100" b="0" dirty="0">
                        <a:solidFill>
                          <a:schemeClr val="bg1"/>
                        </a:solidFill>
                        <a:effectLst/>
                        <a:latin typeface="+mj-lt"/>
                        <a:ea typeface="Times New Roman" panose="02020603050405020304" pitchFamily="18" charset="0"/>
                        <a:cs typeface="Tahoma-Bold"/>
                      </a:endParaRPr>
                    </a:p>
                  </a:txBody>
                  <a:tcPr marL="68580" marR="68580" marT="0" marB="0">
                    <a:solidFill>
                      <a:schemeClr val="bg2">
                        <a:lumMod val="75000"/>
                      </a:schemeClr>
                    </a:solidFill>
                  </a:tcPr>
                </a:tc>
                <a:extLst>
                  <a:ext uri="{0D108BD9-81ED-4DB2-BD59-A6C34878D82A}">
                    <a16:rowId xmlns:a16="http://schemas.microsoft.com/office/drawing/2014/main" val="659854043"/>
                  </a:ext>
                </a:extLst>
              </a:tr>
              <a:tr h="221654">
                <a:tc>
                  <a:txBody>
                    <a:bodyPr/>
                    <a:lstStyle/>
                    <a:p>
                      <a:pPr marL="0" marR="0" algn="ctr">
                        <a:spcBef>
                          <a:spcPts val="0"/>
                        </a:spcBef>
                        <a:spcAft>
                          <a:spcPts val="0"/>
                        </a:spcAft>
                      </a:pPr>
                      <a:r>
                        <a:rPr lang="en-US" sz="1400" b="0" dirty="0">
                          <a:effectLst/>
                          <a:latin typeface="+mj-lt"/>
                        </a:rPr>
                        <a:t>25.0 mm</a:t>
                      </a:r>
                      <a:endParaRPr lang="en-US" sz="1100" b="0" dirty="0">
                        <a:effectLst/>
                        <a:latin typeface="+mj-lt"/>
                        <a:ea typeface="Times New Roman" panose="02020603050405020304" pitchFamily="18" charset="0"/>
                        <a:cs typeface="Tahoma-Bold"/>
                      </a:endParaRPr>
                    </a:p>
                  </a:txBody>
                  <a:tcPr marL="68580" marR="68580" marT="0" marB="0">
                    <a:solidFill>
                      <a:schemeClr val="tx1"/>
                    </a:solidFill>
                  </a:tcPr>
                </a:tc>
                <a:tc>
                  <a:txBody>
                    <a:bodyPr/>
                    <a:lstStyle/>
                    <a:p>
                      <a:pPr marL="0" marR="0" algn="ctr">
                        <a:spcBef>
                          <a:spcPts val="0"/>
                        </a:spcBef>
                        <a:spcAft>
                          <a:spcPts val="0"/>
                        </a:spcAft>
                      </a:pPr>
                      <a:r>
                        <a:rPr lang="en-US" sz="1400" b="0" dirty="0">
                          <a:solidFill>
                            <a:schemeClr val="bg1"/>
                          </a:solidFill>
                          <a:effectLst/>
                          <a:latin typeface="+mj-lt"/>
                        </a:rPr>
                        <a:t>3.0</a:t>
                      </a:r>
                      <a:endParaRPr lang="en-US" sz="1100" b="0" dirty="0">
                        <a:solidFill>
                          <a:schemeClr val="bg1"/>
                        </a:solidFill>
                        <a:effectLst/>
                        <a:latin typeface="+mj-lt"/>
                        <a:ea typeface="Times New Roman" panose="02020603050405020304" pitchFamily="18" charset="0"/>
                        <a:cs typeface="Tahoma-Bold"/>
                      </a:endParaRPr>
                    </a:p>
                  </a:txBody>
                  <a:tcPr marL="68580" marR="68580" marT="0" marB="0">
                    <a:solidFill>
                      <a:schemeClr val="bg2">
                        <a:lumMod val="50000"/>
                      </a:schemeClr>
                    </a:solidFill>
                  </a:tcPr>
                </a:tc>
                <a:tc>
                  <a:txBody>
                    <a:bodyPr/>
                    <a:lstStyle/>
                    <a:p>
                      <a:pPr marL="0" marR="0" algn="ctr">
                        <a:spcBef>
                          <a:spcPts val="0"/>
                        </a:spcBef>
                        <a:spcAft>
                          <a:spcPts val="0"/>
                        </a:spcAft>
                      </a:pPr>
                      <a:r>
                        <a:rPr lang="en-US" sz="1400" b="0" dirty="0">
                          <a:solidFill>
                            <a:schemeClr val="bg1"/>
                          </a:solidFill>
                          <a:effectLst/>
                          <a:latin typeface="+mj-lt"/>
                        </a:rPr>
                        <a:t>7.5</a:t>
                      </a:r>
                      <a:endParaRPr lang="en-US" sz="1100" b="0" dirty="0">
                        <a:solidFill>
                          <a:schemeClr val="bg1"/>
                        </a:solidFill>
                        <a:effectLst/>
                        <a:latin typeface="+mj-lt"/>
                        <a:ea typeface="Times New Roman" panose="02020603050405020304" pitchFamily="18" charset="0"/>
                        <a:cs typeface="Tahoma-Bold"/>
                      </a:endParaRPr>
                    </a:p>
                  </a:txBody>
                  <a:tcPr marL="68580" marR="68580" marT="0" marB="0">
                    <a:solidFill>
                      <a:schemeClr val="bg2">
                        <a:lumMod val="50000"/>
                      </a:schemeClr>
                    </a:solidFill>
                  </a:tcPr>
                </a:tc>
                <a:tc>
                  <a:txBody>
                    <a:bodyPr/>
                    <a:lstStyle/>
                    <a:p>
                      <a:pPr marL="0" marR="0" algn="ctr">
                        <a:spcBef>
                          <a:spcPts val="0"/>
                        </a:spcBef>
                        <a:spcAft>
                          <a:spcPts val="0"/>
                        </a:spcAft>
                      </a:pPr>
                      <a:r>
                        <a:rPr lang="en-US" sz="1400" b="0" dirty="0">
                          <a:solidFill>
                            <a:schemeClr val="bg1"/>
                          </a:solidFill>
                          <a:effectLst/>
                          <a:latin typeface="+mj-lt"/>
                        </a:rPr>
                        <a:t>4.5 – 6.0</a:t>
                      </a:r>
                      <a:endParaRPr lang="en-US" sz="1100" b="0" dirty="0">
                        <a:solidFill>
                          <a:schemeClr val="bg1"/>
                        </a:solidFill>
                        <a:effectLst/>
                        <a:latin typeface="+mj-lt"/>
                        <a:ea typeface="Times New Roman" panose="02020603050405020304" pitchFamily="18" charset="0"/>
                        <a:cs typeface="Tahoma-Bold"/>
                      </a:endParaRPr>
                    </a:p>
                  </a:txBody>
                  <a:tcPr marL="68580" marR="68580" marT="0" marB="0">
                    <a:solidFill>
                      <a:schemeClr val="bg2">
                        <a:lumMod val="50000"/>
                      </a:schemeClr>
                    </a:solidFill>
                  </a:tcPr>
                </a:tc>
                <a:extLst>
                  <a:ext uri="{0D108BD9-81ED-4DB2-BD59-A6C34878D82A}">
                    <a16:rowId xmlns:a16="http://schemas.microsoft.com/office/drawing/2014/main" val="3112211152"/>
                  </a:ext>
                </a:extLst>
              </a:tr>
            </a:tbl>
          </a:graphicData>
        </a:graphic>
      </p:graphicFrame>
      <p:graphicFrame>
        <p:nvGraphicFramePr>
          <p:cNvPr id="6" name="Table 5">
            <a:extLst>
              <a:ext uri="{FF2B5EF4-FFF2-40B4-BE49-F238E27FC236}">
                <a16:creationId xmlns:a16="http://schemas.microsoft.com/office/drawing/2014/main" id="{05F31010-4612-DC41-E0F3-CCDD4AE63754}"/>
              </a:ext>
            </a:extLst>
          </p:cNvPr>
          <p:cNvGraphicFramePr>
            <a:graphicFrameLocks noGrp="1"/>
          </p:cNvGraphicFramePr>
          <p:nvPr/>
        </p:nvGraphicFramePr>
        <p:xfrm>
          <a:off x="4976264" y="3314701"/>
          <a:ext cx="7090043" cy="2948940"/>
        </p:xfrm>
        <a:graphic>
          <a:graphicData uri="http://schemas.openxmlformats.org/drawingml/2006/table">
            <a:tbl>
              <a:tblPr>
                <a:tableStyleId>{5C22544A-7EE6-4342-B048-85BDC9FD1C3A}</a:tableStyleId>
              </a:tblPr>
              <a:tblGrid>
                <a:gridCol w="2189125">
                  <a:extLst>
                    <a:ext uri="{9D8B030D-6E8A-4147-A177-3AD203B41FA5}">
                      <a16:colId xmlns:a16="http://schemas.microsoft.com/office/drawing/2014/main" val="3917738545"/>
                    </a:ext>
                  </a:extLst>
                </a:gridCol>
                <a:gridCol w="2189125">
                  <a:extLst>
                    <a:ext uri="{9D8B030D-6E8A-4147-A177-3AD203B41FA5}">
                      <a16:colId xmlns:a16="http://schemas.microsoft.com/office/drawing/2014/main" val="2252893873"/>
                    </a:ext>
                  </a:extLst>
                </a:gridCol>
                <a:gridCol w="1365917">
                  <a:extLst>
                    <a:ext uri="{9D8B030D-6E8A-4147-A177-3AD203B41FA5}">
                      <a16:colId xmlns:a16="http://schemas.microsoft.com/office/drawing/2014/main" val="1802929908"/>
                    </a:ext>
                  </a:extLst>
                </a:gridCol>
                <a:gridCol w="1345876">
                  <a:extLst>
                    <a:ext uri="{9D8B030D-6E8A-4147-A177-3AD203B41FA5}">
                      <a16:colId xmlns:a16="http://schemas.microsoft.com/office/drawing/2014/main" val="3812480135"/>
                    </a:ext>
                  </a:extLst>
                </a:gridCol>
              </a:tblGrid>
              <a:tr h="276224">
                <a:tc gridSpan="2">
                  <a:txBody>
                    <a:bodyPr/>
                    <a:lstStyle/>
                    <a:p>
                      <a:pPr marL="0" marR="0" algn="ctr">
                        <a:spcBef>
                          <a:spcPts val="0"/>
                        </a:spcBef>
                        <a:spcAft>
                          <a:spcPts val="0"/>
                        </a:spcAft>
                      </a:pPr>
                      <a:r>
                        <a:rPr lang="en-US" sz="1400" b="0" dirty="0">
                          <a:effectLst/>
                          <a:highlight>
                            <a:srgbClr val="D9D9D9"/>
                          </a:highlight>
                          <a:latin typeface="+mj-lt"/>
                          <a:ea typeface="Times New Roman" panose="02020603050405020304" pitchFamily="18" charset="0"/>
                          <a:cs typeface="Times New Roman" panose="02020603050405020304" pitchFamily="18" charset="0"/>
                        </a:rPr>
                        <a:t>Mixture Type</a:t>
                      </a: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en-US"/>
                    </a:p>
                  </a:txBody>
                  <a:tcPr/>
                </a:tc>
                <a:tc>
                  <a:txBody>
                    <a:bodyPr/>
                    <a:lstStyle/>
                    <a:p>
                      <a:pPr marL="0" marR="0" algn="ctr">
                        <a:spcBef>
                          <a:spcPts val="0"/>
                        </a:spcBef>
                        <a:spcAft>
                          <a:spcPts val="0"/>
                        </a:spcAft>
                      </a:pPr>
                      <a:r>
                        <a:rPr lang="en-US" sz="1400" b="0" dirty="0">
                          <a:effectLst/>
                          <a:highlight>
                            <a:srgbClr val="D9D9D9"/>
                          </a:highlight>
                          <a:latin typeface="+mj-lt"/>
                        </a:rPr>
                        <a:t>Type B</a:t>
                      </a:r>
                      <a:endParaRPr lang="en-US" sz="1400" b="0" dirty="0">
                        <a:effectLst/>
                        <a:highlight>
                          <a:srgbClr val="D9D9D9"/>
                        </a:highligh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algn="ctr">
                        <a:spcBef>
                          <a:spcPts val="0"/>
                        </a:spcBef>
                        <a:spcAft>
                          <a:spcPts val="0"/>
                        </a:spcAft>
                      </a:pPr>
                      <a:r>
                        <a:rPr lang="en-US" sz="1400" b="0" dirty="0">
                          <a:effectLst/>
                          <a:highlight>
                            <a:srgbClr val="D9D9D9"/>
                          </a:highlight>
                          <a:latin typeface="+mj-lt"/>
                        </a:rPr>
                        <a:t>Type C</a:t>
                      </a:r>
                      <a:endParaRPr lang="en-US" sz="1400" b="0" dirty="0">
                        <a:effectLst/>
                        <a:highlight>
                          <a:srgbClr val="D9D9D9"/>
                        </a:highligh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5430996"/>
                  </a:ext>
                </a:extLst>
              </a:tr>
              <a:tr h="239545">
                <a:tc gridSpan="2">
                  <a:txBody>
                    <a:bodyPr/>
                    <a:lstStyle/>
                    <a:p>
                      <a:pPr marL="0" marR="0" algn="ctr">
                        <a:spcBef>
                          <a:spcPts val="0"/>
                        </a:spcBef>
                        <a:spcAft>
                          <a:spcPts val="0"/>
                        </a:spcAft>
                      </a:pPr>
                      <a:r>
                        <a:rPr lang="en-US" sz="1400" b="0" dirty="0">
                          <a:effectLst/>
                          <a:latin typeface="+mj-lt"/>
                        </a:rPr>
                        <a:t>Design ESAL</a:t>
                      </a:r>
                      <a:endParaRPr lang="en-US" sz="1400" b="0" dirty="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hMerge="1">
                  <a:txBody>
                    <a:bodyPr/>
                    <a:lstStyle/>
                    <a:p>
                      <a:endParaRPr lang="en-US"/>
                    </a:p>
                  </a:txBody>
                  <a:tcPr/>
                </a:tc>
                <a:tc>
                  <a:txBody>
                    <a:bodyPr/>
                    <a:lstStyle/>
                    <a:p>
                      <a:pPr marL="0" marR="0" algn="ctr">
                        <a:spcBef>
                          <a:spcPts val="0"/>
                        </a:spcBef>
                        <a:spcAft>
                          <a:spcPts val="0"/>
                        </a:spcAft>
                      </a:pPr>
                      <a:r>
                        <a:rPr lang="en-US" sz="1400" b="0" dirty="0">
                          <a:effectLst/>
                          <a:latin typeface="+mj-lt"/>
                        </a:rPr>
                        <a:t>&lt;3,000,000</a:t>
                      </a:r>
                      <a:endParaRPr lang="en-US" sz="1400" b="0" dirty="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algn="ctr">
                        <a:spcBef>
                          <a:spcPts val="0"/>
                        </a:spcBef>
                        <a:spcAft>
                          <a:spcPts val="0"/>
                        </a:spcAft>
                      </a:pPr>
                      <a:r>
                        <a:rPr lang="en-US" sz="1400" b="0">
                          <a:effectLst/>
                          <a:latin typeface="+mj-lt"/>
                        </a:rPr>
                        <a:t>≥3,000,000</a:t>
                      </a:r>
                      <a:endParaRPr lang="en-US" sz="1400" b="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103577615"/>
                  </a:ext>
                </a:extLst>
              </a:tr>
              <a:tr h="219362">
                <a:tc gridSpan="2">
                  <a:txBody>
                    <a:bodyPr/>
                    <a:lstStyle/>
                    <a:p>
                      <a:pPr marL="0" marR="0" algn="ctr">
                        <a:spcBef>
                          <a:spcPts val="0"/>
                        </a:spcBef>
                        <a:spcAft>
                          <a:spcPts val="0"/>
                        </a:spcAft>
                      </a:pPr>
                      <a:r>
                        <a:rPr lang="en-US" sz="1400" b="0" dirty="0">
                          <a:effectLst/>
                          <a:latin typeface="+mj-lt"/>
                        </a:rPr>
                        <a:t>AADT (Average Annual Daily Traffic)</a:t>
                      </a:r>
                      <a:endParaRPr lang="en-US" sz="1400" b="0" dirty="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hMerge="1">
                  <a:txBody>
                    <a:bodyPr/>
                    <a:lstStyle/>
                    <a:p>
                      <a:endParaRPr lang="en-US"/>
                    </a:p>
                  </a:txBody>
                  <a:tcPr/>
                </a:tc>
                <a:tc>
                  <a:txBody>
                    <a:bodyPr/>
                    <a:lstStyle/>
                    <a:p>
                      <a:pPr marL="0" marR="0" algn="ctr">
                        <a:spcBef>
                          <a:spcPts val="0"/>
                        </a:spcBef>
                        <a:spcAft>
                          <a:spcPts val="0"/>
                        </a:spcAft>
                      </a:pPr>
                      <a:r>
                        <a:rPr lang="en-US" sz="1400" b="0" dirty="0">
                          <a:effectLst/>
                          <a:latin typeface="+mj-lt"/>
                        </a:rPr>
                        <a:t>&lt;15,000</a:t>
                      </a:r>
                      <a:endParaRPr lang="en-US" sz="1400" b="0" dirty="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algn="ctr">
                        <a:spcBef>
                          <a:spcPts val="0"/>
                        </a:spcBef>
                        <a:spcAft>
                          <a:spcPts val="0"/>
                        </a:spcAft>
                      </a:pPr>
                      <a:r>
                        <a:rPr lang="en-US" sz="1400" b="0">
                          <a:effectLst/>
                          <a:latin typeface="+mj-lt"/>
                        </a:rPr>
                        <a:t>15,000 - 30,000</a:t>
                      </a:r>
                      <a:endParaRPr lang="en-US" sz="1400" b="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4221944049"/>
                  </a:ext>
                </a:extLst>
              </a:tr>
              <a:tr h="219362">
                <a:tc gridSpan="2">
                  <a:txBody>
                    <a:bodyPr/>
                    <a:lstStyle/>
                    <a:p>
                      <a:pPr marL="0" marR="0" algn="ctr">
                        <a:spcBef>
                          <a:spcPts val="0"/>
                        </a:spcBef>
                        <a:spcAft>
                          <a:spcPts val="0"/>
                        </a:spcAft>
                      </a:pPr>
                      <a:r>
                        <a:rPr lang="en-US" sz="1400" b="0">
                          <a:effectLst/>
                          <a:latin typeface="+mj-lt"/>
                        </a:rPr>
                        <a:t>AADTT (Average Annual Daily Truck Traffic)*</a:t>
                      </a:r>
                      <a:endParaRPr lang="en-US" sz="1400" b="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hMerge="1">
                  <a:txBody>
                    <a:bodyPr/>
                    <a:lstStyle/>
                    <a:p>
                      <a:endParaRPr lang="en-US"/>
                    </a:p>
                  </a:txBody>
                  <a:tcPr/>
                </a:tc>
                <a:tc>
                  <a:txBody>
                    <a:bodyPr/>
                    <a:lstStyle/>
                    <a:p>
                      <a:pPr marL="0" marR="0" algn="ctr">
                        <a:spcBef>
                          <a:spcPts val="0"/>
                        </a:spcBef>
                        <a:spcAft>
                          <a:spcPts val="0"/>
                        </a:spcAft>
                      </a:pPr>
                      <a:r>
                        <a:rPr lang="en-US" sz="1400" b="0" dirty="0">
                          <a:effectLst/>
                          <a:latin typeface="+mj-lt"/>
                        </a:rPr>
                        <a:t>&lt;1700</a:t>
                      </a:r>
                      <a:endParaRPr lang="en-US" sz="1400" b="0" dirty="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algn="ctr">
                        <a:spcBef>
                          <a:spcPts val="0"/>
                        </a:spcBef>
                        <a:spcAft>
                          <a:spcPts val="0"/>
                        </a:spcAft>
                      </a:pPr>
                      <a:r>
                        <a:rPr lang="en-US" sz="1400" b="0">
                          <a:effectLst/>
                          <a:latin typeface="+mj-lt"/>
                        </a:rPr>
                        <a:t>≥1700</a:t>
                      </a:r>
                      <a:endParaRPr lang="en-US" sz="1400" b="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739630938"/>
                  </a:ext>
                </a:extLst>
              </a:tr>
              <a:tr h="438726">
                <a:tc rowSpan="2">
                  <a:txBody>
                    <a:bodyPr/>
                    <a:lstStyle/>
                    <a:p>
                      <a:pPr marL="0" marR="0" algn="ctr">
                        <a:spcBef>
                          <a:spcPts val="0"/>
                        </a:spcBef>
                        <a:spcAft>
                          <a:spcPts val="0"/>
                        </a:spcAft>
                      </a:pPr>
                      <a:r>
                        <a:rPr lang="en-US" sz="1400" b="0" dirty="0">
                          <a:effectLst/>
                          <a:highlight>
                            <a:srgbClr val="D9D9D9"/>
                          </a:highlight>
                          <a:latin typeface="+mj-lt"/>
                        </a:rPr>
                        <a:t>Surface**</a:t>
                      </a:r>
                      <a:endParaRPr lang="en-US" sz="1400" b="0" dirty="0">
                        <a:effectLst/>
                        <a:highlight>
                          <a:srgbClr val="D9D9D9"/>
                        </a:highlight>
                        <a:latin typeface="+mj-lt"/>
                        <a:ea typeface="Times New Roman" panose="02020603050405020304" pitchFamily="18" charset="0"/>
                        <a:cs typeface="Tahoma-Bold"/>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algn="ctr">
                        <a:spcBef>
                          <a:spcPts val="0"/>
                        </a:spcBef>
                        <a:spcAft>
                          <a:spcPts val="0"/>
                        </a:spcAft>
                      </a:pPr>
                      <a:r>
                        <a:rPr lang="en-US" sz="1400" b="0">
                          <a:effectLst/>
                          <a:latin typeface="+mj-lt"/>
                        </a:rPr>
                        <a:t>Mixture Size Designation</a:t>
                      </a:r>
                      <a:endParaRPr lang="en-US" sz="1400" b="0">
                        <a:effectLst/>
                        <a:latin typeface="+mj-lt"/>
                        <a:ea typeface="Times New Roman" panose="02020603050405020304" pitchFamily="18" charset="0"/>
                        <a:cs typeface="Tahoma-Bold"/>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algn="ctr">
                        <a:spcBef>
                          <a:spcPts val="0"/>
                        </a:spcBef>
                        <a:spcAft>
                          <a:spcPts val="0"/>
                        </a:spcAft>
                      </a:pPr>
                      <a:r>
                        <a:rPr lang="en-US" sz="1400" b="0" dirty="0">
                          <a:effectLst/>
                          <a:latin typeface="+mj-lt"/>
                        </a:rPr>
                        <a:t>9.5 mm</a:t>
                      </a:r>
                    </a:p>
                    <a:p>
                      <a:pPr marL="0" marR="0" algn="ctr">
                        <a:spcBef>
                          <a:spcPts val="0"/>
                        </a:spcBef>
                        <a:spcAft>
                          <a:spcPts val="0"/>
                        </a:spcAft>
                      </a:pPr>
                      <a:r>
                        <a:rPr lang="en-US" sz="1400" b="0" dirty="0">
                          <a:effectLst/>
                          <a:latin typeface="+mj-lt"/>
                        </a:rPr>
                        <a:t>12.5 mm</a:t>
                      </a:r>
                      <a:endParaRPr lang="en-US" sz="1400" b="0" dirty="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algn="ctr">
                        <a:spcBef>
                          <a:spcPts val="0"/>
                        </a:spcBef>
                        <a:spcAft>
                          <a:spcPts val="0"/>
                        </a:spcAft>
                      </a:pPr>
                      <a:r>
                        <a:rPr lang="en-US" sz="1400" b="0" dirty="0">
                          <a:effectLst/>
                          <a:latin typeface="+mj-lt"/>
                        </a:rPr>
                        <a:t>9.5 mm</a:t>
                      </a:r>
                    </a:p>
                    <a:p>
                      <a:pPr marL="0" marR="0" algn="ctr">
                        <a:spcBef>
                          <a:spcPts val="0"/>
                        </a:spcBef>
                        <a:spcAft>
                          <a:spcPts val="0"/>
                        </a:spcAft>
                      </a:pPr>
                      <a:r>
                        <a:rPr lang="en-US" sz="1400" b="0" dirty="0">
                          <a:effectLst/>
                          <a:latin typeface="+mj-lt"/>
                        </a:rPr>
                        <a:t>12.5 mm</a:t>
                      </a:r>
                      <a:endParaRPr lang="en-US" sz="1400" b="0" dirty="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488039711"/>
                  </a:ext>
                </a:extLst>
              </a:tr>
              <a:tr h="219362">
                <a:tc vMerge="1">
                  <a:txBody>
                    <a:bodyPr/>
                    <a:lstStyle/>
                    <a:p>
                      <a:endParaRPr lang="en-US"/>
                    </a:p>
                  </a:txBody>
                  <a:tcPr/>
                </a:tc>
                <a:tc>
                  <a:txBody>
                    <a:bodyPr/>
                    <a:lstStyle/>
                    <a:p>
                      <a:pPr marL="0" marR="0" algn="ctr">
                        <a:spcBef>
                          <a:spcPts val="0"/>
                        </a:spcBef>
                        <a:spcAft>
                          <a:spcPts val="0"/>
                        </a:spcAft>
                      </a:pPr>
                      <a:r>
                        <a:rPr lang="en-US" sz="1400" b="0">
                          <a:effectLst/>
                          <a:latin typeface="+mj-lt"/>
                        </a:rPr>
                        <a:t>Recommended PG Binder</a:t>
                      </a:r>
                      <a:endParaRPr lang="en-US" sz="1400" b="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algn="ctr">
                        <a:spcBef>
                          <a:spcPts val="0"/>
                        </a:spcBef>
                        <a:spcAft>
                          <a:spcPts val="0"/>
                        </a:spcAft>
                      </a:pPr>
                      <a:r>
                        <a:rPr lang="en-US" sz="1400" b="0">
                          <a:effectLst/>
                          <a:latin typeface="+mj-lt"/>
                        </a:rPr>
                        <a:t>58S-28</a:t>
                      </a:r>
                      <a:endParaRPr lang="en-US" sz="1400" b="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algn="ctr">
                        <a:spcBef>
                          <a:spcPts val="0"/>
                        </a:spcBef>
                        <a:spcAft>
                          <a:spcPts val="0"/>
                        </a:spcAft>
                      </a:pPr>
                      <a:r>
                        <a:rPr lang="en-US" sz="1400" b="0" dirty="0">
                          <a:effectLst/>
                          <a:latin typeface="+mj-lt"/>
                        </a:rPr>
                        <a:t>58H-28</a:t>
                      </a:r>
                      <a:endParaRPr lang="en-US" sz="1400" b="0" dirty="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055207218"/>
                  </a:ext>
                </a:extLst>
              </a:tr>
              <a:tr h="438726">
                <a:tc rowSpan="2">
                  <a:txBody>
                    <a:bodyPr/>
                    <a:lstStyle/>
                    <a:p>
                      <a:pPr marL="0" marR="0" algn="ctr">
                        <a:spcBef>
                          <a:spcPts val="0"/>
                        </a:spcBef>
                        <a:spcAft>
                          <a:spcPts val="0"/>
                        </a:spcAft>
                      </a:pPr>
                      <a:r>
                        <a:rPr lang="en-US" sz="1400" b="0" dirty="0">
                          <a:effectLst/>
                          <a:highlight>
                            <a:srgbClr val="D9D9D9"/>
                          </a:highlight>
                          <a:latin typeface="+mj-lt"/>
                        </a:rPr>
                        <a:t>Intermediate</a:t>
                      </a:r>
                      <a:endParaRPr lang="en-US" sz="1400" b="0" dirty="0">
                        <a:effectLst/>
                        <a:highlight>
                          <a:srgbClr val="D9D9D9"/>
                        </a:highlight>
                        <a:latin typeface="+mj-lt"/>
                        <a:ea typeface="Times New Roman" panose="02020603050405020304" pitchFamily="18" charset="0"/>
                        <a:cs typeface="Tahoma-Bold"/>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algn="ctr">
                        <a:spcBef>
                          <a:spcPts val="0"/>
                        </a:spcBef>
                        <a:spcAft>
                          <a:spcPts val="0"/>
                        </a:spcAft>
                      </a:pPr>
                      <a:r>
                        <a:rPr lang="en-US" sz="1400" b="0">
                          <a:effectLst/>
                          <a:latin typeface="+mj-lt"/>
                        </a:rPr>
                        <a:t>Mixture Size Designation</a:t>
                      </a:r>
                      <a:endParaRPr lang="en-US" sz="1400" b="0">
                        <a:effectLst/>
                        <a:latin typeface="+mj-lt"/>
                        <a:ea typeface="Times New Roman" panose="02020603050405020304" pitchFamily="18" charset="0"/>
                        <a:cs typeface="Tahoma-Bold"/>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algn="ctr">
                        <a:spcBef>
                          <a:spcPts val="0"/>
                        </a:spcBef>
                        <a:spcAft>
                          <a:spcPts val="0"/>
                        </a:spcAft>
                      </a:pPr>
                      <a:r>
                        <a:rPr lang="en-US" sz="1400" b="0">
                          <a:effectLst/>
                          <a:latin typeface="+mj-lt"/>
                        </a:rPr>
                        <a:t>12.5 mm</a:t>
                      </a:r>
                    </a:p>
                    <a:p>
                      <a:pPr marL="0" marR="0" algn="ctr">
                        <a:spcBef>
                          <a:spcPts val="0"/>
                        </a:spcBef>
                        <a:spcAft>
                          <a:spcPts val="0"/>
                        </a:spcAft>
                      </a:pPr>
                      <a:r>
                        <a:rPr lang="en-US" sz="1400" b="0">
                          <a:effectLst/>
                          <a:latin typeface="+mj-lt"/>
                        </a:rPr>
                        <a:t>19.0 mm</a:t>
                      </a:r>
                      <a:endParaRPr lang="en-US" sz="1400" b="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algn="ctr">
                        <a:spcBef>
                          <a:spcPts val="0"/>
                        </a:spcBef>
                        <a:spcAft>
                          <a:spcPts val="0"/>
                        </a:spcAft>
                      </a:pPr>
                      <a:r>
                        <a:rPr lang="en-US" sz="1400" b="0" dirty="0">
                          <a:effectLst/>
                          <a:latin typeface="+mj-lt"/>
                        </a:rPr>
                        <a:t>12.5 mm</a:t>
                      </a:r>
                    </a:p>
                    <a:p>
                      <a:pPr marL="0" marR="0" algn="ctr">
                        <a:spcBef>
                          <a:spcPts val="0"/>
                        </a:spcBef>
                        <a:spcAft>
                          <a:spcPts val="0"/>
                        </a:spcAft>
                      </a:pPr>
                      <a:r>
                        <a:rPr lang="en-US" sz="1400" b="0" dirty="0">
                          <a:effectLst/>
                          <a:latin typeface="+mj-lt"/>
                        </a:rPr>
                        <a:t>19.0 mm</a:t>
                      </a:r>
                      <a:endParaRPr lang="en-US" sz="1400" b="0" dirty="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888572927"/>
                  </a:ext>
                </a:extLst>
              </a:tr>
              <a:tr h="219362">
                <a:tc vMerge="1">
                  <a:txBody>
                    <a:bodyPr/>
                    <a:lstStyle/>
                    <a:p>
                      <a:endParaRPr lang="en-US"/>
                    </a:p>
                  </a:txBody>
                  <a:tcPr/>
                </a:tc>
                <a:tc>
                  <a:txBody>
                    <a:bodyPr/>
                    <a:lstStyle/>
                    <a:p>
                      <a:pPr marL="0" marR="0" algn="ctr">
                        <a:spcBef>
                          <a:spcPts val="0"/>
                        </a:spcBef>
                        <a:spcAft>
                          <a:spcPts val="0"/>
                        </a:spcAft>
                      </a:pPr>
                      <a:r>
                        <a:rPr lang="en-US" sz="1400" b="0">
                          <a:effectLst/>
                          <a:latin typeface="+mj-lt"/>
                        </a:rPr>
                        <a:t>Recommended PG Binder </a:t>
                      </a:r>
                      <a:endParaRPr lang="en-US" sz="1400" b="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algn="ctr">
                        <a:spcBef>
                          <a:spcPts val="0"/>
                        </a:spcBef>
                        <a:spcAft>
                          <a:spcPts val="0"/>
                        </a:spcAft>
                      </a:pPr>
                      <a:r>
                        <a:rPr lang="en-US" sz="1400" b="0">
                          <a:effectLst/>
                          <a:latin typeface="+mj-lt"/>
                        </a:rPr>
                        <a:t>58S-28</a:t>
                      </a:r>
                      <a:endParaRPr lang="en-US" sz="1400" b="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algn="ctr">
                        <a:spcBef>
                          <a:spcPts val="0"/>
                        </a:spcBef>
                        <a:spcAft>
                          <a:spcPts val="0"/>
                        </a:spcAft>
                      </a:pPr>
                      <a:r>
                        <a:rPr lang="en-US" sz="1400" b="0" dirty="0">
                          <a:effectLst/>
                          <a:latin typeface="+mj-lt"/>
                        </a:rPr>
                        <a:t>58H-28</a:t>
                      </a:r>
                      <a:endParaRPr lang="en-US" sz="1400" b="0" dirty="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250149554"/>
                  </a:ext>
                </a:extLst>
              </a:tr>
              <a:tr h="438726">
                <a:tc rowSpan="2">
                  <a:txBody>
                    <a:bodyPr/>
                    <a:lstStyle/>
                    <a:p>
                      <a:pPr marL="0" marR="0" algn="ctr">
                        <a:spcBef>
                          <a:spcPts val="0"/>
                        </a:spcBef>
                        <a:spcAft>
                          <a:spcPts val="0"/>
                        </a:spcAft>
                      </a:pPr>
                      <a:r>
                        <a:rPr lang="en-US" sz="1400" b="0" dirty="0">
                          <a:effectLst/>
                          <a:highlight>
                            <a:srgbClr val="D9D9D9"/>
                          </a:highlight>
                          <a:latin typeface="+mj-lt"/>
                        </a:rPr>
                        <a:t>Base</a:t>
                      </a:r>
                      <a:endParaRPr lang="en-US" sz="1400" b="0" dirty="0">
                        <a:effectLst/>
                        <a:highlight>
                          <a:srgbClr val="D9D9D9"/>
                        </a:highligh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algn="ctr">
                        <a:spcBef>
                          <a:spcPts val="0"/>
                        </a:spcBef>
                        <a:spcAft>
                          <a:spcPts val="0"/>
                        </a:spcAft>
                      </a:pPr>
                      <a:r>
                        <a:rPr lang="en-US" sz="1400" b="0">
                          <a:effectLst/>
                          <a:latin typeface="+mj-lt"/>
                        </a:rPr>
                        <a:t>Mixture Size Designation</a:t>
                      </a:r>
                      <a:endParaRPr lang="en-US" sz="1400" b="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algn="ctr">
                        <a:spcBef>
                          <a:spcPts val="0"/>
                        </a:spcBef>
                        <a:spcAft>
                          <a:spcPts val="0"/>
                        </a:spcAft>
                      </a:pPr>
                      <a:r>
                        <a:rPr lang="en-US" sz="1400" b="0">
                          <a:effectLst/>
                          <a:latin typeface="+mj-lt"/>
                        </a:rPr>
                        <a:t>19.0 mm</a:t>
                      </a:r>
                    </a:p>
                    <a:p>
                      <a:pPr marL="0" marR="0" algn="ctr">
                        <a:spcBef>
                          <a:spcPts val="0"/>
                        </a:spcBef>
                        <a:spcAft>
                          <a:spcPts val="0"/>
                        </a:spcAft>
                      </a:pPr>
                      <a:r>
                        <a:rPr lang="en-US" sz="1400" b="0">
                          <a:effectLst/>
                          <a:latin typeface="+mj-lt"/>
                        </a:rPr>
                        <a:t>25.0 mm</a:t>
                      </a:r>
                      <a:endParaRPr lang="en-US" sz="1400" b="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algn="ctr">
                        <a:spcBef>
                          <a:spcPts val="0"/>
                        </a:spcBef>
                        <a:spcAft>
                          <a:spcPts val="0"/>
                        </a:spcAft>
                      </a:pPr>
                      <a:r>
                        <a:rPr lang="en-US" sz="1400" b="0" dirty="0">
                          <a:effectLst/>
                          <a:latin typeface="+mj-lt"/>
                        </a:rPr>
                        <a:t>19.0 mm</a:t>
                      </a:r>
                    </a:p>
                    <a:p>
                      <a:pPr marL="0" marR="0" algn="ctr">
                        <a:spcBef>
                          <a:spcPts val="0"/>
                        </a:spcBef>
                        <a:spcAft>
                          <a:spcPts val="0"/>
                        </a:spcAft>
                      </a:pPr>
                      <a:r>
                        <a:rPr lang="en-US" sz="1400" b="0" dirty="0">
                          <a:effectLst/>
                          <a:latin typeface="+mj-lt"/>
                        </a:rPr>
                        <a:t>25.0 mm</a:t>
                      </a:r>
                      <a:endParaRPr lang="en-US" sz="1400" b="0" dirty="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507562030"/>
                  </a:ext>
                </a:extLst>
              </a:tr>
              <a:tr h="239545">
                <a:tc vMerge="1">
                  <a:txBody>
                    <a:bodyPr/>
                    <a:lstStyle/>
                    <a:p>
                      <a:endParaRPr lang="en-US"/>
                    </a:p>
                  </a:txBody>
                  <a:tcPr/>
                </a:tc>
                <a:tc>
                  <a:txBody>
                    <a:bodyPr/>
                    <a:lstStyle/>
                    <a:p>
                      <a:pPr marL="0" marR="0" algn="ctr">
                        <a:spcBef>
                          <a:spcPts val="0"/>
                        </a:spcBef>
                        <a:spcAft>
                          <a:spcPts val="0"/>
                        </a:spcAft>
                      </a:pPr>
                      <a:r>
                        <a:rPr lang="en-US" sz="1400" b="0">
                          <a:effectLst/>
                          <a:latin typeface="+mj-lt"/>
                        </a:rPr>
                        <a:t>Recommended PG Binder</a:t>
                      </a:r>
                      <a:endParaRPr lang="en-US" sz="1400" b="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algn="ctr">
                        <a:spcBef>
                          <a:spcPts val="0"/>
                        </a:spcBef>
                        <a:spcAft>
                          <a:spcPts val="0"/>
                        </a:spcAft>
                      </a:pPr>
                      <a:r>
                        <a:rPr lang="en-US" sz="1400" b="0">
                          <a:effectLst/>
                          <a:latin typeface="+mj-lt"/>
                        </a:rPr>
                        <a:t>58S-28</a:t>
                      </a:r>
                      <a:endParaRPr lang="en-US" sz="1400" b="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algn="ctr">
                        <a:spcBef>
                          <a:spcPts val="0"/>
                        </a:spcBef>
                        <a:spcAft>
                          <a:spcPts val="0"/>
                        </a:spcAft>
                      </a:pPr>
                      <a:r>
                        <a:rPr lang="en-US" sz="1400" b="0" dirty="0">
                          <a:effectLst/>
                          <a:latin typeface="+mj-lt"/>
                        </a:rPr>
                        <a:t>58S-28</a:t>
                      </a:r>
                      <a:endParaRPr lang="en-US" sz="1400" b="0" dirty="0">
                        <a:effectLst/>
                        <a:latin typeface="+mj-lt"/>
                        <a:ea typeface="Times New Roman" panose="02020603050405020304" pitchFamily="18" charset="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796338061"/>
                  </a:ext>
                </a:extLst>
              </a:tr>
            </a:tbl>
          </a:graphicData>
        </a:graphic>
      </p:graphicFrame>
      <p:sp>
        <p:nvSpPr>
          <p:cNvPr id="8" name="TextBox 7">
            <a:extLst>
              <a:ext uri="{FF2B5EF4-FFF2-40B4-BE49-F238E27FC236}">
                <a16:creationId xmlns:a16="http://schemas.microsoft.com/office/drawing/2014/main" id="{0E639AC7-3B5E-5253-F0A1-3E01FC69B5FA}"/>
              </a:ext>
            </a:extLst>
          </p:cNvPr>
          <p:cNvSpPr txBox="1"/>
          <p:nvPr/>
        </p:nvSpPr>
        <p:spPr>
          <a:xfrm>
            <a:off x="160255" y="1328304"/>
            <a:ext cx="11906053" cy="523220"/>
          </a:xfrm>
          <a:prstGeom prst="rect">
            <a:avLst/>
          </a:prstGeom>
          <a:noFill/>
        </p:spPr>
        <p:txBody>
          <a:bodyPr wrap="square">
            <a:spAutoFit/>
          </a:bodyPr>
          <a:lstStyle/>
          <a:p>
            <a:pPr algn="ctr"/>
            <a:r>
              <a:rPr lang="en-US" sz="2800" dirty="0"/>
              <a:t>Design Guidance and Construction Guidance</a:t>
            </a:r>
          </a:p>
        </p:txBody>
      </p:sp>
      <p:sp>
        <p:nvSpPr>
          <p:cNvPr id="11" name="TextBox 10">
            <a:extLst>
              <a:ext uri="{FF2B5EF4-FFF2-40B4-BE49-F238E27FC236}">
                <a16:creationId xmlns:a16="http://schemas.microsoft.com/office/drawing/2014/main" id="{95230CC5-4604-38BE-5C6B-8838AEE0B563}"/>
              </a:ext>
            </a:extLst>
          </p:cNvPr>
          <p:cNvSpPr txBox="1"/>
          <p:nvPr/>
        </p:nvSpPr>
        <p:spPr>
          <a:xfrm>
            <a:off x="160255" y="4878225"/>
            <a:ext cx="4745120" cy="830997"/>
          </a:xfrm>
          <a:prstGeom prst="rect">
            <a:avLst/>
          </a:prstGeom>
          <a:noFill/>
          <a:ln>
            <a:solidFill>
              <a:srgbClr val="FF0000"/>
            </a:solidFill>
          </a:ln>
        </p:spPr>
        <p:txBody>
          <a:bodyPr wrap="square">
            <a:spAutoFit/>
          </a:bodyPr>
          <a:lstStyle/>
          <a:p>
            <a:pPr marL="0" marR="0" algn="ctr">
              <a:spcBef>
                <a:spcPts val="0"/>
              </a:spcBef>
              <a:spcAft>
                <a:spcPts val="0"/>
              </a:spcAft>
            </a:pPr>
            <a:r>
              <a:rPr lang="en-US" sz="1600" b="1" i="1" dirty="0">
                <a:solidFill>
                  <a:srgbClr val="FF0000"/>
                </a:solidFill>
                <a:effectLst/>
                <a:latin typeface="Calibri" panose="020F0502020204030204" pitchFamily="34" charset="0"/>
                <a:ea typeface="Times New Roman" panose="02020603050405020304" pitchFamily="18" charset="0"/>
                <a:cs typeface="Tahoma-Bold"/>
              </a:rPr>
              <a:t>Note:  If a pay item is designated as a PG 58S-28 and a surface mixture has less than or equal to 15.0% binder replacement, the binder grade shall be 58H-28.</a:t>
            </a:r>
            <a:endParaRPr lang="en-US" sz="1200" b="1" dirty="0">
              <a:solidFill>
                <a:srgbClr val="FF0000"/>
              </a:solidFill>
              <a:effectLst/>
              <a:latin typeface="Tahoma-Bold"/>
              <a:ea typeface="Times New Roman" panose="02020603050405020304" pitchFamily="18" charset="0"/>
              <a:cs typeface="Tahoma-Bold"/>
            </a:endParaRPr>
          </a:p>
        </p:txBody>
      </p:sp>
    </p:spTree>
    <p:extLst>
      <p:ext uri="{BB962C8B-B14F-4D97-AF65-F5344CB8AC3E}">
        <p14:creationId xmlns:p14="http://schemas.microsoft.com/office/powerpoint/2010/main" val="36948050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0E40D-2B7D-1C51-005E-ABEB49B644F5}"/>
              </a:ext>
            </a:extLst>
          </p:cNvPr>
          <p:cNvSpPr>
            <a:spLocks noGrp="1"/>
          </p:cNvSpPr>
          <p:nvPr>
            <p:ph type="title"/>
          </p:nvPr>
        </p:nvSpPr>
        <p:spPr/>
        <p:txBody>
          <a:bodyPr/>
          <a:lstStyle/>
          <a:p>
            <a:r>
              <a:rPr lang="en-US" dirty="0"/>
              <a:t>Design Best Practices</a:t>
            </a:r>
          </a:p>
        </p:txBody>
      </p:sp>
      <p:sp>
        <p:nvSpPr>
          <p:cNvPr id="3" name="Content Placeholder 2">
            <a:extLst>
              <a:ext uri="{FF2B5EF4-FFF2-40B4-BE49-F238E27FC236}">
                <a16:creationId xmlns:a16="http://schemas.microsoft.com/office/drawing/2014/main" id="{F6352110-8389-BC83-BAE4-FB99C56954E0}"/>
              </a:ext>
            </a:extLst>
          </p:cNvPr>
          <p:cNvSpPr>
            <a:spLocks noGrp="1"/>
          </p:cNvSpPr>
          <p:nvPr>
            <p:ph idx="1"/>
          </p:nvPr>
        </p:nvSpPr>
        <p:spPr/>
        <p:txBody>
          <a:bodyPr>
            <a:normAutofit/>
          </a:bodyPr>
          <a:lstStyle/>
          <a:p>
            <a:r>
              <a:rPr lang="en-US" dirty="0"/>
              <a:t>Align with Indiana Design Guide for lift thicknesses</a:t>
            </a:r>
          </a:p>
          <a:p>
            <a:r>
              <a:rPr lang="en-US" dirty="0"/>
              <a:t>Mix design follows INDOT Standard Specification section 401.05 requirements</a:t>
            </a:r>
          </a:p>
          <a:p>
            <a:r>
              <a:rPr lang="en-US" dirty="0"/>
              <a:t>If follow APAI guidance, mix design will come from INDOT qualified mis design laboratory and produced from an INDOT certified plant.</a:t>
            </a:r>
          </a:p>
          <a:p>
            <a:r>
              <a:rPr lang="en-US" dirty="0"/>
              <a:t>Mixture designations correlate to ESALs and INDOT Standard Specifications section 402</a:t>
            </a:r>
          </a:p>
          <a:p>
            <a:r>
              <a:rPr lang="en-US" dirty="0"/>
              <a:t>Recycled maximum in INDOT specification 25% binder replacement</a:t>
            </a:r>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41D93043-727D-D747-3A54-5BB6CA31B608}"/>
              </a:ext>
            </a:extLst>
          </p:cNvPr>
          <p:cNvSpPr>
            <a:spLocks noGrp="1"/>
          </p:cNvSpPr>
          <p:nvPr>
            <p:ph type="sldNum" sz="quarter" idx="12"/>
          </p:nvPr>
        </p:nvSpPr>
        <p:spPr/>
        <p:txBody>
          <a:bodyPr/>
          <a:lstStyle/>
          <a:p>
            <a:fld id="{E53128C0-3212-446F-AC1C-14CF8CDF1D6C}" type="slidenum">
              <a:rPr lang="en-US" smtClean="0"/>
              <a:t>44</a:t>
            </a:fld>
            <a:endParaRPr lang="en-US"/>
          </a:p>
        </p:txBody>
      </p:sp>
    </p:spTree>
    <p:extLst>
      <p:ext uri="{BB962C8B-B14F-4D97-AF65-F5344CB8AC3E}">
        <p14:creationId xmlns:p14="http://schemas.microsoft.com/office/powerpoint/2010/main" val="204490659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C2940-1349-A300-2244-45B345830CA8}"/>
              </a:ext>
            </a:extLst>
          </p:cNvPr>
          <p:cNvSpPr>
            <a:spLocks noGrp="1"/>
          </p:cNvSpPr>
          <p:nvPr>
            <p:ph type="title"/>
          </p:nvPr>
        </p:nvSpPr>
        <p:spPr/>
        <p:txBody>
          <a:bodyPr/>
          <a:lstStyle/>
          <a:p>
            <a:r>
              <a:rPr lang="en-US"/>
              <a:t>Guidance Specification for Local Governments</a:t>
            </a:r>
            <a:endParaRPr lang="en-US" dirty="0"/>
          </a:p>
        </p:txBody>
      </p:sp>
      <p:sp>
        <p:nvSpPr>
          <p:cNvPr id="3" name="Content Placeholder 2">
            <a:extLst>
              <a:ext uri="{FF2B5EF4-FFF2-40B4-BE49-F238E27FC236}">
                <a16:creationId xmlns:a16="http://schemas.microsoft.com/office/drawing/2014/main" id="{2AD5C4E0-E02C-AF06-C1EF-3F1BDDB8DCF7}"/>
              </a:ext>
            </a:extLst>
          </p:cNvPr>
          <p:cNvSpPr>
            <a:spLocks noGrp="1"/>
          </p:cNvSpPr>
          <p:nvPr>
            <p:ph idx="1"/>
          </p:nvPr>
        </p:nvSpPr>
        <p:spPr>
          <a:xfrm>
            <a:off x="125692" y="2099077"/>
            <a:ext cx="11906053" cy="4077886"/>
          </a:xfrm>
        </p:spPr>
        <p:txBody>
          <a:bodyPr>
            <a:normAutofit/>
          </a:bodyPr>
          <a:lstStyle/>
          <a:p>
            <a:r>
              <a:rPr lang="en-US" sz="2400" dirty="0"/>
              <a:t>Construction Guidance</a:t>
            </a:r>
          </a:p>
          <a:p>
            <a:pPr lvl="1"/>
            <a:r>
              <a:rPr lang="en-US" sz="2000" dirty="0"/>
              <a:t>Subgrade, Subbase, Milling and Surface Preparation</a:t>
            </a:r>
          </a:p>
          <a:p>
            <a:pPr lvl="1"/>
            <a:r>
              <a:rPr lang="en-US" sz="2000" dirty="0"/>
              <a:t>Tack Coat</a:t>
            </a:r>
          </a:p>
          <a:p>
            <a:pPr lvl="1"/>
            <a:r>
              <a:rPr lang="en-US" sz="2000" dirty="0"/>
              <a:t>Asphalt Mixture Placement</a:t>
            </a:r>
          </a:p>
          <a:p>
            <a:pPr lvl="1"/>
            <a:r>
              <a:rPr lang="en-US" sz="2000" dirty="0"/>
              <a:t>Compaction</a:t>
            </a:r>
          </a:p>
          <a:p>
            <a:pPr lvl="1"/>
            <a:r>
              <a:rPr lang="en-US" sz="2000" dirty="0"/>
              <a:t>Weather Limitations</a:t>
            </a:r>
          </a:p>
          <a:p>
            <a:pPr lvl="1"/>
            <a:r>
              <a:rPr lang="en-US" sz="2000" dirty="0"/>
              <a:t>Asphalt Mixture Acceptance</a:t>
            </a:r>
          </a:p>
          <a:p>
            <a:pPr lvl="1"/>
            <a:endParaRPr lang="en-US" sz="2000" dirty="0"/>
          </a:p>
          <a:p>
            <a:pPr lvl="1"/>
            <a:endParaRPr lang="en-US" sz="2000" dirty="0"/>
          </a:p>
          <a:p>
            <a:pPr lvl="1"/>
            <a:endParaRPr lang="en-US" sz="2000" dirty="0"/>
          </a:p>
          <a:p>
            <a:pPr lvl="1"/>
            <a:endParaRPr lang="en-US" sz="2000" dirty="0"/>
          </a:p>
        </p:txBody>
      </p:sp>
      <p:sp>
        <p:nvSpPr>
          <p:cNvPr id="4" name="Slide Number Placeholder 3">
            <a:extLst>
              <a:ext uri="{FF2B5EF4-FFF2-40B4-BE49-F238E27FC236}">
                <a16:creationId xmlns:a16="http://schemas.microsoft.com/office/drawing/2014/main" id="{579D7400-9C1E-B373-9B5F-54CC67DB8AAD}"/>
              </a:ext>
            </a:extLst>
          </p:cNvPr>
          <p:cNvSpPr>
            <a:spLocks noGrp="1"/>
          </p:cNvSpPr>
          <p:nvPr>
            <p:ph type="sldNum" sz="quarter" idx="12"/>
          </p:nvPr>
        </p:nvSpPr>
        <p:spPr/>
        <p:txBody>
          <a:bodyPr/>
          <a:lstStyle/>
          <a:p>
            <a:fld id="{E53128C0-3212-446F-AC1C-14CF8CDF1D6C}" type="slidenum">
              <a:rPr lang="en-US" smtClean="0"/>
              <a:t>45</a:t>
            </a:fld>
            <a:endParaRPr lang="en-US"/>
          </a:p>
        </p:txBody>
      </p:sp>
      <p:sp>
        <p:nvSpPr>
          <p:cNvPr id="8" name="TextBox 7">
            <a:extLst>
              <a:ext uri="{FF2B5EF4-FFF2-40B4-BE49-F238E27FC236}">
                <a16:creationId xmlns:a16="http://schemas.microsoft.com/office/drawing/2014/main" id="{0E639AC7-3B5E-5253-F0A1-3E01FC69B5FA}"/>
              </a:ext>
            </a:extLst>
          </p:cNvPr>
          <p:cNvSpPr txBox="1"/>
          <p:nvPr/>
        </p:nvSpPr>
        <p:spPr>
          <a:xfrm>
            <a:off x="160255" y="1328304"/>
            <a:ext cx="11906053" cy="523220"/>
          </a:xfrm>
          <a:prstGeom prst="rect">
            <a:avLst/>
          </a:prstGeom>
          <a:noFill/>
        </p:spPr>
        <p:txBody>
          <a:bodyPr wrap="square">
            <a:spAutoFit/>
          </a:bodyPr>
          <a:lstStyle/>
          <a:p>
            <a:pPr algn="ctr"/>
            <a:r>
              <a:rPr lang="en-US" sz="2800" dirty="0"/>
              <a:t>Design Guidance and Construction Guidance</a:t>
            </a:r>
          </a:p>
        </p:txBody>
      </p:sp>
      <p:pic>
        <p:nvPicPr>
          <p:cNvPr id="7" name="Picture 6">
            <a:extLst>
              <a:ext uri="{FF2B5EF4-FFF2-40B4-BE49-F238E27FC236}">
                <a16:creationId xmlns:a16="http://schemas.microsoft.com/office/drawing/2014/main" id="{42056825-B2A2-830C-4F17-27C2D514FC9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8407" t="13422" r="-1837" b="1032"/>
          <a:stretch/>
        </p:blipFill>
        <p:spPr>
          <a:xfrm>
            <a:off x="4724400" y="2894799"/>
            <a:ext cx="7542998" cy="3946358"/>
          </a:xfrm>
          <a:custGeom>
            <a:avLst/>
            <a:gdLst>
              <a:gd name="connsiteX0" fmla="*/ 1717230 w 7400925"/>
              <a:gd name="connsiteY0" fmla="*/ 0 h 2500884"/>
              <a:gd name="connsiteX1" fmla="*/ 7400925 w 7400925"/>
              <a:gd name="connsiteY1" fmla="*/ 0 h 2500884"/>
              <a:gd name="connsiteX2" fmla="*/ 7400925 w 7400925"/>
              <a:gd name="connsiteY2" fmla="*/ 2500884 h 2500884"/>
              <a:gd name="connsiteX3" fmla="*/ 0 w 7400925"/>
              <a:gd name="connsiteY3" fmla="*/ 2500884 h 2500884"/>
              <a:gd name="connsiteX4" fmla="*/ 0 w 7400925"/>
              <a:gd name="connsiteY4" fmla="*/ 2500883 h 2500884"/>
              <a:gd name="connsiteX5" fmla="*/ 552186 w 7400925"/>
              <a:gd name="connsiteY5" fmla="*/ 2500883 h 2500884"/>
              <a:gd name="connsiteX6" fmla="*/ 558423 w 7400925"/>
              <a:gd name="connsiteY6" fmla="*/ 2500883 h 2500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00925" h="2500884">
                <a:moveTo>
                  <a:pt x="1717230" y="0"/>
                </a:moveTo>
                <a:lnTo>
                  <a:pt x="7400925" y="0"/>
                </a:lnTo>
                <a:lnTo>
                  <a:pt x="7400925" y="2500884"/>
                </a:lnTo>
                <a:lnTo>
                  <a:pt x="0" y="2500884"/>
                </a:lnTo>
                <a:lnTo>
                  <a:pt x="0" y="2500883"/>
                </a:lnTo>
                <a:lnTo>
                  <a:pt x="552186" y="2500883"/>
                </a:lnTo>
                <a:lnTo>
                  <a:pt x="558423" y="2500883"/>
                </a:lnTo>
                <a:close/>
              </a:path>
            </a:pathLst>
          </a:custGeom>
        </p:spPr>
      </p:pic>
    </p:spTree>
    <p:extLst>
      <p:ext uri="{BB962C8B-B14F-4D97-AF65-F5344CB8AC3E}">
        <p14:creationId xmlns:p14="http://schemas.microsoft.com/office/powerpoint/2010/main" val="428735631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92727-D134-E223-EAFE-8EA75F0ED8E3}"/>
              </a:ext>
            </a:extLst>
          </p:cNvPr>
          <p:cNvSpPr>
            <a:spLocks noGrp="1"/>
          </p:cNvSpPr>
          <p:nvPr>
            <p:ph type="title"/>
          </p:nvPr>
        </p:nvSpPr>
        <p:spPr/>
        <p:txBody>
          <a:bodyPr/>
          <a:lstStyle/>
          <a:p>
            <a:r>
              <a:rPr lang="en-US" dirty="0"/>
              <a:t>Asphalt Overlay Surface Preparation</a:t>
            </a:r>
          </a:p>
        </p:txBody>
      </p:sp>
      <p:sp>
        <p:nvSpPr>
          <p:cNvPr id="3" name="Content Placeholder 2">
            <a:extLst>
              <a:ext uri="{FF2B5EF4-FFF2-40B4-BE49-F238E27FC236}">
                <a16:creationId xmlns:a16="http://schemas.microsoft.com/office/drawing/2014/main" id="{0896C309-F91D-4822-9A1A-A389C18CC319}"/>
              </a:ext>
            </a:extLst>
          </p:cNvPr>
          <p:cNvSpPr>
            <a:spLocks noGrp="1"/>
          </p:cNvSpPr>
          <p:nvPr>
            <p:ph idx="1"/>
          </p:nvPr>
        </p:nvSpPr>
        <p:spPr/>
        <p:txBody>
          <a:bodyPr/>
          <a:lstStyle/>
          <a:p>
            <a:pPr marL="0" indent="0">
              <a:buNone/>
            </a:pPr>
            <a:r>
              <a:rPr lang="en-US" dirty="0"/>
              <a:t>Surface Preparation for an asphalt overlay may include one or more of the following:</a:t>
            </a:r>
          </a:p>
          <a:p>
            <a:r>
              <a:rPr lang="en-US" dirty="0"/>
              <a:t>Patching</a:t>
            </a:r>
          </a:p>
          <a:p>
            <a:r>
              <a:rPr lang="en-US" dirty="0"/>
              <a:t>Cleaning and sealing cracks</a:t>
            </a:r>
          </a:p>
          <a:p>
            <a:r>
              <a:rPr lang="en-US" dirty="0"/>
              <a:t>Placing a wedge or leveling course</a:t>
            </a:r>
          </a:p>
          <a:p>
            <a:r>
              <a:rPr lang="en-US" dirty="0"/>
              <a:t>Milling</a:t>
            </a:r>
          </a:p>
          <a:p>
            <a:endParaRPr lang="en-US" dirty="0"/>
          </a:p>
          <a:p>
            <a:pPr marL="0" indent="0" algn="ctr">
              <a:buNone/>
            </a:pPr>
            <a:r>
              <a:rPr lang="en-US" b="1" dirty="0">
                <a:solidFill>
                  <a:srgbClr val="FF0000"/>
                </a:solidFill>
              </a:rPr>
              <a:t>Failed areas must be repaired and brought to good structural condition before overlaying.</a:t>
            </a:r>
          </a:p>
        </p:txBody>
      </p:sp>
      <p:sp>
        <p:nvSpPr>
          <p:cNvPr id="4" name="Slide Number Placeholder 3">
            <a:extLst>
              <a:ext uri="{FF2B5EF4-FFF2-40B4-BE49-F238E27FC236}">
                <a16:creationId xmlns:a16="http://schemas.microsoft.com/office/drawing/2014/main" id="{2DD190F5-F994-E89E-B83F-8DF26138964E}"/>
              </a:ext>
            </a:extLst>
          </p:cNvPr>
          <p:cNvSpPr>
            <a:spLocks noGrp="1"/>
          </p:cNvSpPr>
          <p:nvPr>
            <p:ph type="sldNum" sz="quarter" idx="12"/>
          </p:nvPr>
        </p:nvSpPr>
        <p:spPr/>
        <p:txBody>
          <a:bodyPr/>
          <a:lstStyle/>
          <a:p>
            <a:fld id="{E53128C0-3212-446F-AC1C-14CF8CDF1D6C}" type="slidenum">
              <a:rPr lang="en-US" smtClean="0"/>
              <a:t>46</a:t>
            </a:fld>
            <a:endParaRPr lang="en-US"/>
          </a:p>
        </p:txBody>
      </p:sp>
    </p:spTree>
    <p:extLst>
      <p:ext uri="{BB962C8B-B14F-4D97-AF65-F5344CB8AC3E}">
        <p14:creationId xmlns:p14="http://schemas.microsoft.com/office/powerpoint/2010/main" val="362889952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347B0F-8115-C8C9-D468-0F43824F7FDF}"/>
              </a:ext>
            </a:extLst>
          </p:cNvPr>
          <p:cNvSpPr>
            <a:spLocks noGrp="1"/>
          </p:cNvSpPr>
          <p:nvPr>
            <p:ph type="title"/>
          </p:nvPr>
        </p:nvSpPr>
        <p:spPr/>
        <p:txBody>
          <a:bodyPr/>
          <a:lstStyle/>
          <a:p>
            <a:r>
              <a:rPr lang="en-US" dirty="0"/>
              <a:t>Construction Best Practices</a:t>
            </a:r>
          </a:p>
        </p:txBody>
      </p:sp>
      <p:sp>
        <p:nvSpPr>
          <p:cNvPr id="3" name="Content Placeholder 2">
            <a:extLst>
              <a:ext uri="{FF2B5EF4-FFF2-40B4-BE49-F238E27FC236}">
                <a16:creationId xmlns:a16="http://schemas.microsoft.com/office/drawing/2014/main" id="{CE56FF4C-8BD7-1A8B-BC68-8A56D0914CAA}"/>
              </a:ext>
            </a:extLst>
          </p:cNvPr>
          <p:cNvSpPr>
            <a:spLocks noGrp="1"/>
          </p:cNvSpPr>
          <p:nvPr>
            <p:ph idx="1"/>
          </p:nvPr>
        </p:nvSpPr>
        <p:spPr>
          <a:xfrm>
            <a:off x="838200" y="1602556"/>
            <a:ext cx="6724650" cy="4550593"/>
          </a:xfrm>
        </p:spPr>
        <p:txBody>
          <a:bodyPr anchor="ctr">
            <a:normAutofit/>
          </a:bodyPr>
          <a:lstStyle/>
          <a:p>
            <a:pPr marL="0" indent="0">
              <a:buNone/>
            </a:pPr>
            <a:r>
              <a:rPr lang="en-US" dirty="0"/>
              <a:t>Subgrade and Subbase</a:t>
            </a:r>
          </a:p>
          <a:p>
            <a:r>
              <a:rPr lang="en-US" sz="2400" dirty="0"/>
              <a:t>Subgrade is pavement foundation</a:t>
            </a:r>
          </a:p>
          <a:p>
            <a:r>
              <a:rPr lang="en-US" sz="2400" dirty="0"/>
              <a:t>Subgrade uniformly compacted</a:t>
            </a:r>
          </a:p>
          <a:p>
            <a:pPr lvl="1"/>
            <a:r>
              <a:rPr lang="en-US" sz="2000" dirty="0"/>
              <a:t>Proof roll for stability or soft spots</a:t>
            </a:r>
          </a:p>
          <a:p>
            <a:r>
              <a:rPr lang="en-US" sz="2400" dirty="0"/>
              <a:t>Properly graded for drainage </a:t>
            </a:r>
          </a:p>
          <a:p>
            <a:pPr lvl="1"/>
            <a:r>
              <a:rPr lang="en-US" sz="2000" dirty="0"/>
              <a:t>Transverse and longitudinal grade</a:t>
            </a:r>
          </a:p>
          <a:p>
            <a:pPr lvl="1"/>
            <a:r>
              <a:rPr lang="en-US" sz="2000" dirty="0"/>
              <a:t>Smoothness and cross slope</a:t>
            </a:r>
          </a:p>
          <a:p>
            <a:r>
              <a:rPr lang="en-US" sz="2400" dirty="0"/>
              <a:t>Aggregate subbase properly compacted to percentage or proctor specified</a:t>
            </a:r>
            <a:endParaRPr lang="en-US" sz="1800" dirty="0"/>
          </a:p>
        </p:txBody>
      </p:sp>
      <p:sp>
        <p:nvSpPr>
          <p:cNvPr id="4" name="Slide Number Placeholder 3">
            <a:extLst>
              <a:ext uri="{FF2B5EF4-FFF2-40B4-BE49-F238E27FC236}">
                <a16:creationId xmlns:a16="http://schemas.microsoft.com/office/drawing/2014/main" id="{947388FC-65FB-77E3-7946-67D44A554E72}"/>
              </a:ext>
            </a:extLst>
          </p:cNvPr>
          <p:cNvSpPr>
            <a:spLocks noGrp="1"/>
          </p:cNvSpPr>
          <p:nvPr>
            <p:ph type="sldNum" sz="quarter" idx="12"/>
          </p:nvPr>
        </p:nvSpPr>
        <p:spPr/>
        <p:txBody>
          <a:bodyPr/>
          <a:lstStyle/>
          <a:p>
            <a:fld id="{E53128C0-3212-446F-AC1C-14CF8CDF1D6C}" type="slidenum">
              <a:rPr lang="en-US" smtClean="0"/>
              <a:t>47</a:t>
            </a:fld>
            <a:endParaRPr lang="en-US"/>
          </a:p>
        </p:txBody>
      </p:sp>
      <p:pic>
        <p:nvPicPr>
          <p:cNvPr id="5" name="Picture 4">
            <a:extLst>
              <a:ext uri="{FF2B5EF4-FFF2-40B4-BE49-F238E27FC236}">
                <a16:creationId xmlns:a16="http://schemas.microsoft.com/office/drawing/2014/main" id="{2B131054-6582-191E-6A9E-FA53E2124B2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5044" r="-1" b="5223"/>
          <a:stretch/>
        </p:blipFill>
        <p:spPr>
          <a:xfrm>
            <a:off x="6113281" y="1269155"/>
            <a:ext cx="3772096" cy="2538593"/>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8" name="Picture 7">
            <a:extLst>
              <a:ext uri="{FF2B5EF4-FFF2-40B4-BE49-F238E27FC236}">
                <a16:creationId xmlns:a16="http://schemas.microsoft.com/office/drawing/2014/main" id="{29E38F00-2DCD-F9B9-14B3-FD03CD03494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86406" y="3708682"/>
            <a:ext cx="4079902" cy="3059927"/>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06252429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E1D37-F919-DAF4-D89A-7A9D203B75AD}"/>
              </a:ext>
            </a:extLst>
          </p:cNvPr>
          <p:cNvSpPr>
            <a:spLocks noGrp="1"/>
          </p:cNvSpPr>
          <p:nvPr>
            <p:ph type="title"/>
          </p:nvPr>
        </p:nvSpPr>
        <p:spPr/>
        <p:txBody>
          <a:bodyPr/>
          <a:lstStyle/>
          <a:p>
            <a:r>
              <a:rPr lang="en-US" dirty="0"/>
              <a:t>Construction Best Practices</a:t>
            </a:r>
          </a:p>
        </p:txBody>
      </p:sp>
      <p:sp>
        <p:nvSpPr>
          <p:cNvPr id="3" name="Content Placeholder 2">
            <a:extLst>
              <a:ext uri="{FF2B5EF4-FFF2-40B4-BE49-F238E27FC236}">
                <a16:creationId xmlns:a16="http://schemas.microsoft.com/office/drawing/2014/main" id="{7010BD5A-EA89-7CA1-C168-1A47D8FAD814}"/>
              </a:ext>
            </a:extLst>
          </p:cNvPr>
          <p:cNvSpPr>
            <a:spLocks noGrp="1"/>
          </p:cNvSpPr>
          <p:nvPr>
            <p:ph idx="1"/>
          </p:nvPr>
        </p:nvSpPr>
        <p:spPr>
          <a:xfrm>
            <a:off x="838200" y="1602557"/>
            <a:ext cx="6629400" cy="4574406"/>
          </a:xfrm>
        </p:spPr>
        <p:txBody>
          <a:bodyPr/>
          <a:lstStyle/>
          <a:p>
            <a:pPr marL="0" indent="0">
              <a:buNone/>
            </a:pPr>
            <a:r>
              <a:rPr lang="en-US" dirty="0"/>
              <a:t>Patching</a:t>
            </a:r>
          </a:p>
          <a:p>
            <a:r>
              <a:rPr lang="en-US" dirty="0"/>
              <a:t>Remove the material to be repaired until firm support is reached.</a:t>
            </a:r>
          </a:p>
          <a:p>
            <a:r>
              <a:rPr lang="en-US" dirty="0"/>
              <a:t>Excavation should extend at least 1-foot into the good pavement.</a:t>
            </a:r>
          </a:p>
          <a:p>
            <a:r>
              <a:rPr lang="en-US" dirty="0"/>
              <a:t>Clean the vertical faces and apply a tack coat.</a:t>
            </a:r>
          </a:p>
          <a:p>
            <a:r>
              <a:rPr lang="en-US" dirty="0"/>
              <a:t>For deep patches, apply a tack coat at the bottom of the horizontal face.</a:t>
            </a:r>
          </a:p>
          <a:p>
            <a:endParaRPr lang="en-US" dirty="0"/>
          </a:p>
        </p:txBody>
      </p:sp>
      <p:sp>
        <p:nvSpPr>
          <p:cNvPr id="4" name="Slide Number Placeholder 3">
            <a:extLst>
              <a:ext uri="{FF2B5EF4-FFF2-40B4-BE49-F238E27FC236}">
                <a16:creationId xmlns:a16="http://schemas.microsoft.com/office/drawing/2014/main" id="{82DE2F2B-120D-3D40-760F-6299779B88F2}"/>
              </a:ext>
            </a:extLst>
          </p:cNvPr>
          <p:cNvSpPr>
            <a:spLocks noGrp="1"/>
          </p:cNvSpPr>
          <p:nvPr>
            <p:ph type="sldNum" sz="quarter" idx="12"/>
          </p:nvPr>
        </p:nvSpPr>
        <p:spPr/>
        <p:txBody>
          <a:bodyPr/>
          <a:lstStyle/>
          <a:p>
            <a:fld id="{E53128C0-3212-446F-AC1C-14CF8CDF1D6C}" type="slidenum">
              <a:rPr lang="en-US" smtClean="0"/>
              <a:t>48</a:t>
            </a:fld>
            <a:endParaRPr lang="en-US" dirty="0"/>
          </a:p>
        </p:txBody>
      </p:sp>
      <p:pic>
        <p:nvPicPr>
          <p:cNvPr id="5" name="Picture 8">
            <a:extLst>
              <a:ext uri="{FF2B5EF4-FFF2-40B4-BE49-F238E27FC236}">
                <a16:creationId xmlns:a16="http://schemas.microsoft.com/office/drawing/2014/main" id="{C6C16362-C550-A3B0-575E-33BBAF6814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7467600" y="2355288"/>
            <a:ext cx="4545707" cy="306894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711476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E1D37-F919-DAF4-D89A-7A9D203B75AD}"/>
              </a:ext>
            </a:extLst>
          </p:cNvPr>
          <p:cNvSpPr>
            <a:spLocks noGrp="1"/>
          </p:cNvSpPr>
          <p:nvPr>
            <p:ph type="title"/>
          </p:nvPr>
        </p:nvSpPr>
        <p:spPr/>
        <p:txBody>
          <a:bodyPr/>
          <a:lstStyle/>
          <a:p>
            <a:r>
              <a:rPr lang="en-US" dirty="0"/>
              <a:t>Construction Best Practices</a:t>
            </a:r>
          </a:p>
        </p:txBody>
      </p:sp>
      <p:sp>
        <p:nvSpPr>
          <p:cNvPr id="3" name="Content Placeholder 2">
            <a:extLst>
              <a:ext uri="{FF2B5EF4-FFF2-40B4-BE49-F238E27FC236}">
                <a16:creationId xmlns:a16="http://schemas.microsoft.com/office/drawing/2014/main" id="{7010BD5A-EA89-7CA1-C168-1A47D8FAD814}"/>
              </a:ext>
            </a:extLst>
          </p:cNvPr>
          <p:cNvSpPr>
            <a:spLocks noGrp="1"/>
          </p:cNvSpPr>
          <p:nvPr>
            <p:ph idx="1"/>
          </p:nvPr>
        </p:nvSpPr>
        <p:spPr>
          <a:xfrm>
            <a:off x="838200" y="1602557"/>
            <a:ext cx="10894996" cy="4574406"/>
          </a:xfrm>
        </p:spPr>
        <p:txBody>
          <a:bodyPr>
            <a:normAutofit/>
          </a:bodyPr>
          <a:lstStyle/>
          <a:p>
            <a:pPr marL="0" indent="0">
              <a:buNone/>
            </a:pPr>
            <a:r>
              <a:rPr lang="en-US" dirty="0"/>
              <a:t>Patching</a:t>
            </a:r>
          </a:p>
          <a:p>
            <a:r>
              <a:rPr lang="en-US" dirty="0"/>
              <a:t>Fill the patch with asphalt mixture of the same type specified.</a:t>
            </a:r>
          </a:p>
          <a:p>
            <a:r>
              <a:rPr lang="en-US" dirty="0"/>
              <a:t>Compact the patch thoroughly, flush with the surrounding pavement. </a:t>
            </a:r>
          </a:p>
          <a:p>
            <a:pPr lvl="1"/>
            <a:r>
              <a:rPr lang="en-US" dirty="0"/>
              <a:t>Use vibrating plate for small patches or roller for large patches</a:t>
            </a:r>
          </a:p>
          <a:p>
            <a:pPr lvl="1"/>
            <a:r>
              <a:rPr lang="en-US" dirty="0"/>
              <a:t>Compact corners</a:t>
            </a:r>
          </a:p>
          <a:p>
            <a:r>
              <a:rPr lang="en-US" dirty="0"/>
              <a:t>Make sure patches have straight lines with no distresses outside of the patch.</a:t>
            </a:r>
          </a:p>
          <a:p>
            <a:r>
              <a:rPr lang="en-US" dirty="0"/>
              <a:t>Check with a straightedge to make sure the patch is even.</a:t>
            </a:r>
          </a:p>
          <a:p>
            <a:endParaRPr lang="en-US" dirty="0"/>
          </a:p>
        </p:txBody>
      </p:sp>
      <p:sp>
        <p:nvSpPr>
          <p:cNvPr id="4" name="Slide Number Placeholder 3">
            <a:extLst>
              <a:ext uri="{FF2B5EF4-FFF2-40B4-BE49-F238E27FC236}">
                <a16:creationId xmlns:a16="http://schemas.microsoft.com/office/drawing/2014/main" id="{82DE2F2B-120D-3D40-760F-6299779B88F2}"/>
              </a:ext>
            </a:extLst>
          </p:cNvPr>
          <p:cNvSpPr>
            <a:spLocks noGrp="1"/>
          </p:cNvSpPr>
          <p:nvPr>
            <p:ph type="sldNum" sz="quarter" idx="12"/>
          </p:nvPr>
        </p:nvSpPr>
        <p:spPr/>
        <p:txBody>
          <a:bodyPr/>
          <a:lstStyle/>
          <a:p>
            <a:fld id="{E53128C0-3212-446F-AC1C-14CF8CDF1D6C}" type="slidenum">
              <a:rPr lang="en-US" smtClean="0"/>
              <a:t>49</a:t>
            </a:fld>
            <a:endParaRPr lang="en-US" dirty="0"/>
          </a:p>
        </p:txBody>
      </p:sp>
    </p:spTree>
    <p:extLst>
      <p:ext uri="{BB962C8B-B14F-4D97-AF65-F5344CB8AC3E}">
        <p14:creationId xmlns:p14="http://schemas.microsoft.com/office/powerpoint/2010/main" val="95884761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E1D37-F919-DAF4-D89A-7A9D203B75AD}"/>
              </a:ext>
            </a:extLst>
          </p:cNvPr>
          <p:cNvSpPr>
            <a:spLocks noGrp="1"/>
          </p:cNvSpPr>
          <p:nvPr>
            <p:ph type="title"/>
          </p:nvPr>
        </p:nvSpPr>
        <p:spPr/>
        <p:txBody>
          <a:bodyPr/>
          <a:lstStyle/>
          <a:p>
            <a:r>
              <a:rPr lang="en-US" dirty="0"/>
              <a:t>Construction Best Practices</a:t>
            </a:r>
          </a:p>
        </p:txBody>
      </p:sp>
      <p:sp>
        <p:nvSpPr>
          <p:cNvPr id="3" name="Content Placeholder 2">
            <a:extLst>
              <a:ext uri="{FF2B5EF4-FFF2-40B4-BE49-F238E27FC236}">
                <a16:creationId xmlns:a16="http://schemas.microsoft.com/office/drawing/2014/main" id="{7010BD5A-EA89-7CA1-C168-1A47D8FAD814}"/>
              </a:ext>
            </a:extLst>
          </p:cNvPr>
          <p:cNvSpPr>
            <a:spLocks noGrp="1"/>
          </p:cNvSpPr>
          <p:nvPr>
            <p:ph idx="1"/>
          </p:nvPr>
        </p:nvSpPr>
        <p:spPr>
          <a:xfrm>
            <a:off x="847826" y="1590674"/>
            <a:ext cx="5158339" cy="4359767"/>
          </a:xfrm>
        </p:spPr>
        <p:txBody>
          <a:bodyPr>
            <a:normAutofit/>
          </a:bodyPr>
          <a:lstStyle/>
          <a:p>
            <a:pPr marL="0" indent="0">
              <a:buNone/>
            </a:pPr>
            <a:r>
              <a:rPr lang="en-US" dirty="0"/>
              <a:t>Milling</a:t>
            </a:r>
          </a:p>
          <a:p>
            <a:r>
              <a:rPr lang="en-US" dirty="0"/>
              <a:t>Remove distressed pavement (rutting, top-down cracking)</a:t>
            </a:r>
          </a:p>
          <a:p>
            <a:r>
              <a:rPr lang="en-US" dirty="0"/>
              <a:t>Opportunity to improve cross slope</a:t>
            </a:r>
          </a:p>
          <a:p>
            <a:r>
              <a:rPr lang="en-US" dirty="0"/>
              <a:t>Creates RAP</a:t>
            </a:r>
          </a:p>
          <a:p>
            <a:r>
              <a:rPr lang="en-US" dirty="0"/>
              <a:t>Provides texturized surface for overlay</a:t>
            </a:r>
          </a:p>
          <a:p>
            <a:endParaRPr lang="en-US" dirty="0"/>
          </a:p>
          <a:p>
            <a:endParaRPr lang="en-US" dirty="0"/>
          </a:p>
        </p:txBody>
      </p:sp>
      <p:sp>
        <p:nvSpPr>
          <p:cNvPr id="4" name="Slide Number Placeholder 3">
            <a:extLst>
              <a:ext uri="{FF2B5EF4-FFF2-40B4-BE49-F238E27FC236}">
                <a16:creationId xmlns:a16="http://schemas.microsoft.com/office/drawing/2014/main" id="{82DE2F2B-120D-3D40-760F-6299779B88F2}"/>
              </a:ext>
            </a:extLst>
          </p:cNvPr>
          <p:cNvSpPr>
            <a:spLocks noGrp="1"/>
          </p:cNvSpPr>
          <p:nvPr>
            <p:ph type="sldNum" sz="quarter" idx="12"/>
          </p:nvPr>
        </p:nvSpPr>
        <p:spPr/>
        <p:txBody>
          <a:bodyPr/>
          <a:lstStyle/>
          <a:p>
            <a:fld id="{E53128C0-3212-446F-AC1C-14CF8CDF1D6C}" type="slidenum">
              <a:rPr lang="en-US" smtClean="0"/>
              <a:t>50</a:t>
            </a:fld>
            <a:endParaRPr lang="en-US" dirty="0"/>
          </a:p>
        </p:txBody>
      </p:sp>
      <p:pic>
        <p:nvPicPr>
          <p:cNvPr id="5" name="Picture 4">
            <a:extLst>
              <a:ext uri="{FF2B5EF4-FFF2-40B4-BE49-F238E27FC236}">
                <a16:creationId xmlns:a16="http://schemas.microsoft.com/office/drawing/2014/main" id="{B6B5C5FA-ABD9-C61E-1DFD-24663C727DFF}"/>
              </a:ext>
            </a:extLst>
          </p:cNvPr>
          <p:cNvPicPr>
            <a:picLocks noChangeAspect="1"/>
          </p:cNvPicPr>
          <p:nvPr/>
        </p:nvPicPr>
        <p:blipFill>
          <a:blip r:embed="rId2"/>
          <a:stretch>
            <a:fillRect/>
          </a:stretch>
        </p:blipFill>
        <p:spPr>
          <a:xfrm>
            <a:off x="6090177" y="1953733"/>
            <a:ext cx="5976131" cy="2331115"/>
          </a:xfrm>
          <a:prstGeom prst="rect">
            <a:avLst/>
          </a:prstGeom>
        </p:spPr>
      </p:pic>
      <p:sp>
        <p:nvSpPr>
          <p:cNvPr id="6" name="TextBox 5">
            <a:extLst>
              <a:ext uri="{FF2B5EF4-FFF2-40B4-BE49-F238E27FC236}">
                <a16:creationId xmlns:a16="http://schemas.microsoft.com/office/drawing/2014/main" id="{0FD05EC5-F8A2-DA06-D6A5-3578F78463AF}"/>
              </a:ext>
            </a:extLst>
          </p:cNvPr>
          <p:cNvSpPr txBox="1"/>
          <p:nvPr/>
        </p:nvSpPr>
        <p:spPr>
          <a:xfrm>
            <a:off x="6090177" y="4513168"/>
            <a:ext cx="5880470" cy="830997"/>
          </a:xfrm>
          <a:prstGeom prst="rect">
            <a:avLst/>
          </a:prstGeom>
          <a:noFill/>
        </p:spPr>
        <p:txBody>
          <a:bodyPr wrap="square" rtlCol="0">
            <a:spAutoFit/>
          </a:bodyPr>
          <a:lstStyle/>
          <a:p>
            <a:pPr algn="ctr"/>
            <a:r>
              <a:rPr lang="en-US" sz="2400" dirty="0"/>
              <a:t>Don’t leave “scabs” of asphalt and avoid milling too deep</a:t>
            </a:r>
          </a:p>
        </p:txBody>
      </p:sp>
    </p:spTree>
    <p:extLst>
      <p:ext uri="{BB962C8B-B14F-4D97-AF65-F5344CB8AC3E}">
        <p14:creationId xmlns:p14="http://schemas.microsoft.com/office/powerpoint/2010/main" val="56258354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24F45A-78DF-C07D-D7C9-285B654AE415}"/>
              </a:ext>
            </a:extLst>
          </p:cNvPr>
          <p:cNvSpPr>
            <a:spLocks noGrp="1"/>
          </p:cNvSpPr>
          <p:nvPr>
            <p:ph type="title"/>
          </p:nvPr>
        </p:nvSpPr>
        <p:spPr/>
        <p:txBody>
          <a:bodyPr/>
          <a:lstStyle/>
          <a:p>
            <a:r>
              <a:rPr lang="en-US" dirty="0"/>
              <a:t>Construction Best Practices</a:t>
            </a:r>
          </a:p>
        </p:txBody>
      </p:sp>
      <p:sp>
        <p:nvSpPr>
          <p:cNvPr id="3" name="Content Placeholder 2">
            <a:extLst>
              <a:ext uri="{FF2B5EF4-FFF2-40B4-BE49-F238E27FC236}">
                <a16:creationId xmlns:a16="http://schemas.microsoft.com/office/drawing/2014/main" id="{D023598D-47B1-709B-09A1-9FFF42748DCD}"/>
              </a:ext>
            </a:extLst>
          </p:cNvPr>
          <p:cNvSpPr>
            <a:spLocks noGrp="1"/>
          </p:cNvSpPr>
          <p:nvPr>
            <p:ph idx="1"/>
          </p:nvPr>
        </p:nvSpPr>
        <p:spPr>
          <a:xfrm>
            <a:off x="160256" y="1619952"/>
            <a:ext cx="11906052" cy="4907272"/>
          </a:xfrm>
        </p:spPr>
        <p:txBody>
          <a:bodyPr>
            <a:normAutofit/>
          </a:bodyPr>
          <a:lstStyle/>
          <a:p>
            <a:pPr marL="0" indent="0">
              <a:buNone/>
            </a:pPr>
            <a:r>
              <a:rPr lang="en-US" dirty="0"/>
              <a:t>Tack Coat</a:t>
            </a:r>
          </a:p>
          <a:p>
            <a:r>
              <a:rPr lang="en-US" dirty="0"/>
              <a:t>Free of foreign debris</a:t>
            </a:r>
          </a:p>
          <a:p>
            <a:r>
              <a:rPr lang="en-US" dirty="0"/>
              <a:t>No standing water on pavement</a:t>
            </a:r>
          </a:p>
          <a:p>
            <a:r>
              <a:rPr lang="en-US" dirty="0"/>
              <a:t>Apply uniformly across lane width</a:t>
            </a:r>
          </a:p>
          <a:p>
            <a:r>
              <a:rPr lang="en-US" dirty="0"/>
              <a:t>No streaking or ponding</a:t>
            </a:r>
          </a:p>
          <a:p>
            <a:r>
              <a:rPr lang="en-US" dirty="0"/>
              <a:t>Minimum 95% coverage</a:t>
            </a:r>
          </a:p>
          <a:p>
            <a:r>
              <a:rPr lang="en-US" dirty="0"/>
              <a:t>Sufficient time to break and set to minimize tracking</a:t>
            </a:r>
          </a:p>
          <a:p>
            <a:r>
              <a:rPr lang="en-US" dirty="0"/>
              <a:t>Correct areas of inadequate or excessive coverage</a:t>
            </a:r>
          </a:p>
          <a:p>
            <a:pPr lvl="1"/>
            <a:endParaRPr lang="en-US" dirty="0"/>
          </a:p>
        </p:txBody>
      </p:sp>
      <p:sp>
        <p:nvSpPr>
          <p:cNvPr id="4" name="Slide Number Placeholder 3">
            <a:extLst>
              <a:ext uri="{FF2B5EF4-FFF2-40B4-BE49-F238E27FC236}">
                <a16:creationId xmlns:a16="http://schemas.microsoft.com/office/drawing/2014/main" id="{206F3D6D-152C-EF48-F788-403661A7960F}"/>
              </a:ext>
            </a:extLst>
          </p:cNvPr>
          <p:cNvSpPr>
            <a:spLocks noGrp="1"/>
          </p:cNvSpPr>
          <p:nvPr>
            <p:ph type="sldNum" sz="quarter" idx="12"/>
          </p:nvPr>
        </p:nvSpPr>
        <p:spPr/>
        <p:txBody>
          <a:bodyPr/>
          <a:lstStyle/>
          <a:p>
            <a:fld id="{E53128C0-3212-446F-AC1C-14CF8CDF1D6C}" type="slidenum">
              <a:rPr lang="en-US" smtClean="0"/>
              <a:t>51</a:t>
            </a:fld>
            <a:endParaRPr lang="en-US"/>
          </a:p>
        </p:txBody>
      </p:sp>
      <p:pic>
        <p:nvPicPr>
          <p:cNvPr id="5" name="Picture 4" descr="DSC_8059c">
            <a:extLst>
              <a:ext uri="{FF2B5EF4-FFF2-40B4-BE49-F238E27FC236}">
                <a16:creationId xmlns:a16="http://schemas.microsoft.com/office/drawing/2014/main" id="{DB2805B0-F1A4-4671-2389-657C4EBFCD1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9176" r="2000" b="9889"/>
          <a:stretch/>
        </p:blipFill>
        <p:spPr bwMode="auto">
          <a:xfrm>
            <a:off x="6200775" y="1619952"/>
            <a:ext cx="5830970" cy="2271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825601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1C464-7AA2-D8D9-C2DB-1E063C481AB1}"/>
              </a:ext>
            </a:extLst>
          </p:cNvPr>
          <p:cNvSpPr>
            <a:spLocks noGrp="1"/>
          </p:cNvSpPr>
          <p:nvPr>
            <p:ph type="title"/>
          </p:nvPr>
        </p:nvSpPr>
        <p:spPr/>
        <p:txBody>
          <a:bodyPr/>
          <a:lstStyle/>
          <a:p>
            <a:r>
              <a:rPr lang="en-US" dirty="0"/>
              <a:t>Construction Best Practices</a:t>
            </a:r>
          </a:p>
        </p:txBody>
      </p:sp>
      <p:sp>
        <p:nvSpPr>
          <p:cNvPr id="3" name="Content Placeholder 2">
            <a:extLst>
              <a:ext uri="{FF2B5EF4-FFF2-40B4-BE49-F238E27FC236}">
                <a16:creationId xmlns:a16="http://schemas.microsoft.com/office/drawing/2014/main" id="{75652114-F9B4-C883-70FA-00535023BD16}"/>
              </a:ext>
            </a:extLst>
          </p:cNvPr>
          <p:cNvSpPr>
            <a:spLocks noGrp="1"/>
          </p:cNvSpPr>
          <p:nvPr>
            <p:ph idx="1"/>
          </p:nvPr>
        </p:nvSpPr>
        <p:spPr>
          <a:xfrm>
            <a:off x="838200" y="1259657"/>
            <a:ext cx="10515600" cy="4574406"/>
          </a:xfrm>
        </p:spPr>
        <p:txBody>
          <a:bodyPr/>
          <a:lstStyle/>
          <a:p>
            <a:pPr marL="0" indent="0">
              <a:buNone/>
            </a:pPr>
            <a:r>
              <a:rPr lang="en-US" dirty="0"/>
              <a:t>Transportation</a:t>
            </a:r>
          </a:p>
          <a:p>
            <a:r>
              <a:rPr lang="en-US" dirty="0"/>
              <a:t>Adequate number of trucks for continuous paving</a:t>
            </a:r>
          </a:p>
          <a:p>
            <a:r>
              <a:rPr lang="en-US" dirty="0"/>
              <a:t> Proper loading from the plant to prevent segregation</a:t>
            </a:r>
          </a:p>
          <a:p>
            <a:r>
              <a:rPr lang="en-US" dirty="0"/>
              <a:t>Asphalt mix delivered at the proper temperature</a:t>
            </a:r>
          </a:p>
          <a:p>
            <a:r>
              <a:rPr lang="en-US" dirty="0"/>
              <a:t>Cover truck beds with tarp to prevent mix from cooling</a:t>
            </a:r>
          </a:p>
          <a:p>
            <a:r>
              <a:rPr lang="en-US" dirty="0"/>
              <a:t>Use of anti-adhesive material from INDOT QPL on truck beds. </a:t>
            </a:r>
          </a:p>
          <a:p>
            <a:endParaRPr lang="en-US" dirty="0"/>
          </a:p>
          <a:p>
            <a:endParaRPr lang="en-US" dirty="0"/>
          </a:p>
          <a:p>
            <a:pPr marL="0" indent="0">
              <a:buNone/>
            </a:pPr>
            <a:endParaRPr lang="en-US" dirty="0"/>
          </a:p>
        </p:txBody>
      </p:sp>
      <p:sp>
        <p:nvSpPr>
          <p:cNvPr id="4" name="Slide Number Placeholder 3">
            <a:extLst>
              <a:ext uri="{FF2B5EF4-FFF2-40B4-BE49-F238E27FC236}">
                <a16:creationId xmlns:a16="http://schemas.microsoft.com/office/drawing/2014/main" id="{510FD1FC-ABCE-B796-2734-730983CE515C}"/>
              </a:ext>
            </a:extLst>
          </p:cNvPr>
          <p:cNvSpPr>
            <a:spLocks noGrp="1"/>
          </p:cNvSpPr>
          <p:nvPr>
            <p:ph type="sldNum" sz="quarter" idx="12"/>
          </p:nvPr>
        </p:nvSpPr>
        <p:spPr/>
        <p:txBody>
          <a:bodyPr/>
          <a:lstStyle/>
          <a:p>
            <a:fld id="{E53128C0-3212-446F-AC1C-14CF8CDF1D6C}" type="slidenum">
              <a:rPr lang="en-US" smtClean="0"/>
              <a:t>52</a:t>
            </a:fld>
            <a:endParaRPr lang="en-US"/>
          </a:p>
        </p:txBody>
      </p:sp>
      <p:pic>
        <p:nvPicPr>
          <p:cNvPr id="5" name="Picture 3" descr="C:\My Documents\CTQP\Version 1.3\Module 04\tarping - automatic.jpg">
            <a:extLst>
              <a:ext uri="{FF2B5EF4-FFF2-40B4-BE49-F238E27FC236}">
                <a16:creationId xmlns:a16="http://schemas.microsoft.com/office/drawing/2014/main" id="{AF055BED-7014-4FFF-0992-D7883C1311B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211" t="12497" r="30492" b="33107"/>
          <a:stretch/>
        </p:blipFill>
        <p:spPr bwMode="auto">
          <a:xfrm>
            <a:off x="6934904" y="4216452"/>
            <a:ext cx="3947096" cy="24975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193F6DEF-9135-A192-1CE0-87BEE536F29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81386" y="4161825"/>
            <a:ext cx="3475712" cy="2606784"/>
          </a:xfrm>
          <a:prstGeom prst="rect">
            <a:avLst/>
          </a:prstGeom>
          <a:effectLst>
            <a:softEdge rad="127000"/>
          </a:effectLst>
        </p:spPr>
      </p:pic>
      <p:sp>
        <p:nvSpPr>
          <p:cNvPr id="7" name="TextBox 6">
            <a:extLst>
              <a:ext uri="{FF2B5EF4-FFF2-40B4-BE49-F238E27FC236}">
                <a16:creationId xmlns:a16="http://schemas.microsoft.com/office/drawing/2014/main" id="{63354E2E-4B97-3D0E-D5DE-081A7B60E578}"/>
              </a:ext>
            </a:extLst>
          </p:cNvPr>
          <p:cNvSpPr txBox="1"/>
          <p:nvPr/>
        </p:nvSpPr>
        <p:spPr>
          <a:xfrm>
            <a:off x="5052662" y="4685509"/>
            <a:ext cx="2086678" cy="1077218"/>
          </a:xfrm>
          <a:prstGeom prst="rect">
            <a:avLst/>
          </a:prstGeom>
          <a:noFill/>
        </p:spPr>
        <p:txBody>
          <a:bodyPr wrap="square" rtlCol="0">
            <a:spAutoFit/>
          </a:bodyPr>
          <a:lstStyle/>
          <a:p>
            <a:pPr algn="ctr"/>
            <a:r>
              <a:rPr lang="en-US" sz="3200" b="1" dirty="0">
                <a:solidFill>
                  <a:srgbClr val="FF0000"/>
                </a:solidFill>
              </a:rPr>
              <a:t>DIESEL FUEL</a:t>
            </a:r>
          </a:p>
        </p:txBody>
      </p:sp>
      <p:sp>
        <p:nvSpPr>
          <p:cNvPr id="8" name="Oval 7">
            <a:extLst>
              <a:ext uri="{FF2B5EF4-FFF2-40B4-BE49-F238E27FC236}">
                <a16:creationId xmlns:a16="http://schemas.microsoft.com/office/drawing/2014/main" id="{634A84BD-1F53-5522-3AA4-FBB16E70073A}"/>
              </a:ext>
            </a:extLst>
          </p:cNvPr>
          <p:cNvSpPr/>
          <p:nvPr/>
        </p:nvSpPr>
        <p:spPr>
          <a:xfrm>
            <a:off x="5295900" y="4417507"/>
            <a:ext cx="1600200" cy="1510759"/>
          </a:xfrm>
          <a:prstGeom prst="ellipse">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Connector 9">
            <a:extLst>
              <a:ext uri="{FF2B5EF4-FFF2-40B4-BE49-F238E27FC236}">
                <a16:creationId xmlns:a16="http://schemas.microsoft.com/office/drawing/2014/main" id="{E9962161-70BB-EF03-12DD-318F7451D523}"/>
              </a:ext>
            </a:extLst>
          </p:cNvPr>
          <p:cNvCxnSpPr>
            <a:stCxn id="8" idx="1"/>
            <a:endCxn id="8" idx="5"/>
          </p:cNvCxnSpPr>
          <p:nvPr/>
        </p:nvCxnSpPr>
        <p:spPr>
          <a:xfrm>
            <a:off x="5530244" y="4638753"/>
            <a:ext cx="1131512" cy="1068267"/>
          </a:xfrm>
          <a:prstGeom prst="line">
            <a:avLst/>
          </a:prstGeom>
          <a:ln w="57150">
            <a:solidFill>
              <a:srgbClr val="FF0000"/>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153223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BFE4A-8FE3-2199-6009-93512DB367B7}"/>
              </a:ext>
            </a:extLst>
          </p:cNvPr>
          <p:cNvSpPr>
            <a:spLocks noGrp="1"/>
          </p:cNvSpPr>
          <p:nvPr>
            <p:ph type="title"/>
          </p:nvPr>
        </p:nvSpPr>
        <p:spPr/>
        <p:txBody>
          <a:bodyPr/>
          <a:lstStyle/>
          <a:p>
            <a:r>
              <a:rPr lang="en-US" dirty="0"/>
              <a:t>Construction Best Practices		</a:t>
            </a:r>
          </a:p>
        </p:txBody>
      </p:sp>
      <p:sp>
        <p:nvSpPr>
          <p:cNvPr id="3" name="Content Placeholder 2">
            <a:extLst>
              <a:ext uri="{FF2B5EF4-FFF2-40B4-BE49-F238E27FC236}">
                <a16:creationId xmlns:a16="http://schemas.microsoft.com/office/drawing/2014/main" id="{7F662344-6FB6-AA8A-38A7-2CA648FC097A}"/>
              </a:ext>
            </a:extLst>
          </p:cNvPr>
          <p:cNvSpPr>
            <a:spLocks noGrp="1"/>
          </p:cNvSpPr>
          <p:nvPr>
            <p:ph idx="1"/>
          </p:nvPr>
        </p:nvSpPr>
        <p:spPr>
          <a:xfrm>
            <a:off x="2175308" y="1602557"/>
            <a:ext cx="9178491" cy="4574406"/>
          </a:xfrm>
          <a:ln>
            <a:solidFill>
              <a:schemeClr val="accent2">
                <a:lumMod val="75000"/>
              </a:schemeClr>
            </a:solidFill>
          </a:ln>
        </p:spPr>
        <p:txBody>
          <a:bodyPr/>
          <a:lstStyle/>
          <a:p>
            <a:pPr marL="0" indent="0">
              <a:buNone/>
            </a:pPr>
            <a:r>
              <a:rPr lang="en-US" dirty="0"/>
              <a:t>Production</a:t>
            </a:r>
          </a:p>
          <a:p>
            <a:r>
              <a:rPr lang="en-US" dirty="0"/>
              <a:t>Weather limitations for ambient temperatures based on depth of asphalt course</a:t>
            </a:r>
          </a:p>
          <a:p>
            <a:r>
              <a:rPr lang="en-US" dirty="0"/>
              <a:t>Appropriate paver speed for balanced operation</a:t>
            </a:r>
          </a:p>
          <a:p>
            <a:pPr marL="457200" lvl="1" indent="0">
              <a:buNone/>
            </a:pPr>
            <a:r>
              <a:rPr lang="en-US" dirty="0"/>
              <a:t>Producing	Transporting		Paving		Compacting</a:t>
            </a:r>
          </a:p>
          <a:p>
            <a:r>
              <a:rPr lang="en-US" dirty="0"/>
              <a:t>Minimize segregation</a:t>
            </a:r>
          </a:p>
          <a:p>
            <a:r>
              <a:rPr lang="en-US" dirty="0"/>
              <a:t>Smooth finished mat</a:t>
            </a:r>
          </a:p>
          <a:p>
            <a:r>
              <a:rPr lang="en-US" dirty="0"/>
              <a:t>Proper compaction is achieved</a:t>
            </a:r>
          </a:p>
          <a:p>
            <a:r>
              <a:rPr lang="en-US" dirty="0"/>
              <a:t>Finished lift thickness is obtained</a:t>
            </a:r>
          </a:p>
          <a:p>
            <a:endParaRPr lang="en-US" dirty="0"/>
          </a:p>
        </p:txBody>
      </p:sp>
      <p:sp>
        <p:nvSpPr>
          <p:cNvPr id="4" name="Slide Number Placeholder 3">
            <a:extLst>
              <a:ext uri="{FF2B5EF4-FFF2-40B4-BE49-F238E27FC236}">
                <a16:creationId xmlns:a16="http://schemas.microsoft.com/office/drawing/2014/main" id="{C14B0236-9C51-8A0C-2DB1-B6FD26E271C1}"/>
              </a:ext>
            </a:extLst>
          </p:cNvPr>
          <p:cNvSpPr>
            <a:spLocks noGrp="1"/>
          </p:cNvSpPr>
          <p:nvPr>
            <p:ph type="sldNum" sz="quarter" idx="12"/>
          </p:nvPr>
        </p:nvSpPr>
        <p:spPr/>
        <p:txBody>
          <a:bodyPr/>
          <a:lstStyle/>
          <a:p>
            <a:fld id="{E53128C0-3212-446F-AC1C-14CF8CDF1D6C}" type="slidenum">
              <a:rPr lang="en-US" smtClean="0"/>
              <a:t>53</a:t>
            </a:fld>
            <a:endParaRPr lang="en-US"/>
          </a:p>
        </p:txBody>
      </p:sp>
      <p:pic>
        <p:nvPicPr>
          <p:cNvPr id="5" name="Picture 4">
            <a:extLst>
              <a:ext uri="{FF2B5EF4-FFF2-40B4-BE49-F238E27FC236}">
                <a16:creationId xmlns:a16="http://schemas.microsoft.com/office/drawing/2014/main" id="{620D7EA1-8D12-4AE6-7372-8FB16E99F69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0255" y="1282209"/>
            <a:ext cx="1828800" cy="5486400"/>
          </a:xfrm>
          <a:prstGeom prst="rect">
            <a:avLst/>
          </a:prstGeom>
          <a:effectLst/>
        </p:spPr>
      </p:pic>
      <p:cxnSp>
        <p:nvCxnSpPr>
          <p:cNvPr id="7" name="Straight Arrow Connector 6">
            <a:extLst>
              <a:ext uri="{FF2B5EF4-FFF2-40B4-BE49-F238E27FC236}">
                <a16:creationId xmlns:a16="http://schemas.microsoft.com/office/drawing/2014/main" id="{FA8C169C-1BE1-389C-52BD-EAF813141EEF}"/>
              </a:ext>
            </a:extLst>
          </p:cNvPr>
          <p:cNvCxnSpPr/>
          <p:nvPr/>
        </p:nvCxnSpPr>
        <p:spPr>
          <a:xfrm>
            <a:off x="4210050" y="3676650"/>
            <a:ext cx="737033" cy="0"/>
          </a:xfrm>
          <a:prstGeom prst="straightConnector1">
            <a:avLst/>
          </a:prstGeom>
          <a:ln>
            <a:solidFill>
              <a:schemeClr val="accent1">
                <a:lumMod val="60000"/>
                <a:lumOff val="4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8" name="Straight Arrow Connector 7">
            <a:extLst>
              <a:ext uri="{FF2B5EF4-FFF2-40B4-BE49-F238E27FC236}">
                <a16:creationId xmlns:a16="http://schemas.microsoft.com/office/drawing/2014/main" id="{60EA3DEA-7526-47AF-2A08-78B1B14F4852}"/>
              </a:ext>
            </a:extLst>
          </p:cNvPr>
          <p:cNvCxnSpPr/>
          <p:nvPr/>
        </p:nvCxnSpPr>
        <p:spPr>
          <a:xfrm>
            <a:off x="6896100" y="3676650"/>
            <a:ext cx="737033" cy="0"/>
          </a:xfrm>
          <a:prstGeom prst="straightConnector1">
            <a:avLst/>
          </a:prstGeom>
          <a:ln>
            <a:solidFill>
              <a:schemeClr val="accent1">
                <a:lumMod val="60000"/>
                <a:lumOff val="4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9" name="Straight Arrow Connector 8">
            <a:extLst>
              <a:ext uri="{FF2B5EF4-FFF2-40B4-BE49-F238E27FC236}">
                <a16:creationId xmlns:a16="http://schemas.microsoft.com/office/drawing/2014/main" id="{67F3E54C-F549-2FD6-9C6F-0BDE061C1A35}"/>
              </a:ext>
            </a:extLst>
          </p:cNvPr>
          <p:cNvCxnSpPr/>
          <p:nvPr/>
        </p:nvCxnSpPr>
        <p:spPr>
          <a:xfrm>
            <a:off x="8753475" y="3676650"/>
            <a:ext cx="737033" cy="0"/>
          </a:xfrm>
          <a:prstGeom prst="straightConnector1">
            <a:avLst/>
          </a:prstGeom>
          <a:ln>
            <a:solidFill>
              <a:schemeClr val="accent1">
                <a:lumMod val="60000"/>
                <a:lumOff val="40000"/>
              </a:schemeClr>
            </a:solidFill>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3068831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338FD-FC9F-477F-0346-FC2944614C41}"/>
              </a:ext>
            </a:extLst>
          </p:cNvPr>
          <p:cNvSpPr>
            <a:spLocks noGrp="1"/>
          </p:cNvSpPr>
          <p:nvPr>
            <p:ph type="title"/>
          </p:nvPr>
        </p:nvSpPr>
        <p:spPr/>
        <p:txBody>
          <a:bodyPr/>
          <a:lstStyle/>
          <a:p>
            <a:r>
              <a:rPr lang="en-US"/>
              <a:t>Quality Assurance</a:t>
            </a:r>
            <a:endParaRPr lang="en-US" dirty="0"/>
          </a:p>
        </p:txBody>
      </p:sp>
      <p:sp>
        <p:nvSpPr>
          <p:cNvPr id="3" name="Content Placeholder 2">
            <a:extLst>
              <a:ext uri="{FF2B5EF4-FFF2-40B4-BE49-F238E27FC236}">
                <a16:creationId xmlns:a16="http://schemas.microsoft.com/office/drawing/2014/main" id="{73AA4581-E123-74F4-FBC0-EB0C530553BA}"/>
              </a:ext>
            </a:extLst>
          </p:cNvPr>
          <p:cNvSpPr>
            <a:spLocks noGrp="1"/>
          </p:cNvSpPr>
          <p:nvPr>
            <p:ph idx="1"/>
          </p:nvPr>
        </p:nvSpPr>
        <p:spPr>
          <a:xfrm>
            <a:off x="838200" y="1602556"/>
            <a:ext cx="8402053" cy="4800927"/>
          </a:xfrm>
        </p:spPr>
        <p:txBody>
          <a:bodyPr>
            <a:normAutofit/>
          </a:bodyPr>
          <a:lstStyle/>
          <a:p>
            <a:pPr marL="0" indent="0">
              <a:buNone/>
            </a:pPr>
            <a:r>
              <a:rPr lang="en-US"/>
              <a:t>Quality Assurance for local agencies</a:t>
            </a:r>
          </a:p>
          <a:p>
            <a:r>
              <a:rPr lang="en-US"/>
              <a:t>Guidance to follow INDOT Standard Specification section 402</a:t>
            </a:r>
          </a:p>
          <a:p>
            <a:pPr lvl="1"/>
            <a:r>
              <a:rPr lang="en-US"/>
              <a:t>Type D certification requirements</a:t>
            </a:r>
          </a:p>
          <a:p>
            <a:r>
              <a:rPr lang="en-US"/>
              <a:t>Require submittal of asphalt mix designs and review </a:t>
            </a:r>
          </a:p>
          <a:p>
            <a:r>
              <a:rPr lang="en-US"/>
              <a:t>Other QA requirements like density/cores?</a:t>
            </a:r>
          </a:p>
          <a:p>
            <a:r>
              <a:rPr lang="en-US"/>
              <a:t>Inform and train field inspectors. Daily checklist?</a:t>
            </a:r>
          </a:p>
          <a:p>
            <a:r>
              <a:rPr lang="en-US"/>
              <a:t>Communicate with Contractor before, during, and after production</a:t>
            </a:r>
            <a:endParaRPr lang="en-US" dirty="0"/>
          </a:p>
        </p:txBody>
      </p:sp>
      <p:sp>
        <p:nvSpPr>
          <p:cNvPr id="4" name="Slide Number Placeholder 3">
            <a:extLst>
              <a:ext uri="{FF2B5EF4-FFF2-40B4-BE49-F238E27FC236}">
                <a16:creationId xmlns:a16="http://schemas.microsoft.com/office/drawing/2014/main" id="{C611CAEB-D31B-D172-36E9-2AF90375CE2A}"/>
              </a:ext>
            </a:extLst>
          </p:cNvPr>
          <p:cNvSpPr>
            <a:spLocks noGrp="1"/>
          </p:cNvSpPr>
          <p:nvPr>
            <p:ph type="sldNum" sz="quarter" idx="12"/>
          </p:nvPr>
        </p:nvSpPr>
        <p:spPr/>
        <p:txBody>
          <a:bodyPr/>
          <a:lstStyle/>
          <a:p>
            <a:fld id="{E53128C0-3212-446F-AC1C-14CF8CDF1D6C}" type="slidenum">
              <a:rPr lang="en-US" smtClean="0"/>
              <a:t>54</a:t>
            </a:fld>
            <a:endParaRPr lang="en-US" dirty="0"/>
          </a:p>
        </p:txBody>
      </p:sp>
      <p:pic>
        <p:nvPicPr>
          <p:cNvPr id="5" name="Picture 2" descr="https://lh3.googleusercontent.com/yCSvxR95V99Sd3XAOGShEWK3etXBuF0-FpevKA4u5HbaBEJ9hsIA-6FnmoFXa_kE98cuwhaiHYV4QcXVtTx_Zz-UkXZzIgkcKlHYCz0_P4p-SpLahBGeGx30jiIVn5HC4xDBHr2SV6M">
            <a:extLst>
              <a:ext uri="{FF2B5EF4-FFF2-40B4-BE49-F238E27FC236}">
                <a16:creationId xmlns:a16="http://schemas.microsoft.com/office/drawing/2014/main" id="{7B01C410-6A9A-1AEB-9BBE-16122DFD971B}"/>
              </a:ext>
            </a:extLst>
          </p:cNvPr>
          <p:cNvPicPr>
            <a:picLocks noChangeAspect="1" noChangeArrowheads="1"/>
          </p:cNvPicPr>
          <p:nvPr/>
        </p:nvPicPr>
        <p:blipFill>
          <a:blip r:embed="rId2" cstate="print"/>
          <a:srcRect/>
          <a:stretch>
            <a:fillRect/>
          </a:stretch>
        </p:blipFill>
        <p:spPr bwMode="auto">
          <a:xfrm>
            <a:off x="9399308" y="4125103"/>
            <a:ext cx="2667000" cy="2598615"/>
          </a:xfrm>
          <a:prstGeom prst="rect">
            <a:avLst/>
          </a:prstGeom>
          <a:noFill/>
        </p:spPr>
      </p:pic>
      <p:pic>
        <p:nvPicPr>
          <p:cNvPr id="6" name="Picture 4" descr="P1090001">
            <a:extLst>
              <a:ext uri="{FF2B5EF4-FFF2-40B4-BE49-F238E27FC236}">
                <a16:creationId xmlns:a16="http://schemas.microsoft.com/office/drawing/2014/main" id="{ACD80C7C-146F-8BC8-9F48-A9826CA05C8D}"/>
              </a:ext>
            </a:extLst>
          </p:cNvPr>
          <p:cNvPicPr>
            <a:picLocks noChangeAspect="1" noChangeArrowheads="1"/>
          </p:cNvPicPr>
          <p:nvPr/>
        </p:nvPicPr>
        <p:blipFill>
          <a:blip r:embed="rId3" cstate="print"/>
          <a:srcRect/>
          <a:stretch>
            <a:fillRect/>
          </a:stretch>
        </p:blipFill>
        <p:spPr bwMode="auto">
          <a:xfrm>
            <a:off x="9388068" y="1437497"/>
            <a:ext cx="2678240" cy="2461085"/>
          </a:xfrm>
          <a:prstGeom prst="rect">
            <a:avLst/>
          </a:prstGeom>
          <a:noFill/>
        </p:spPr>
      </p:pic>
    </p:spTree>
    <p:extLst>
      <p:ext uri="{BB962C8B-B14F-4D97-AF65-F5344CB8AC3E}">
        <p14:creationId xmlns:p14="http://schemas.microsoft.com/office/powerpoint/2010/main" val="26288312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3F7CE072-5497-7548-8322-A65D866A55DD}"/>
              </a:ext>
            </a:extLst>
          </p:cNvPr>
          <p:cNvSpPr>
            <a:spLocks noGrp="1"/>
          </p:cNvSpPr>
          <p:nvPr>
            <p:ph type="title"/>
          </p:nvPr>
        </p:nvSpPr>
        <p:spPr/>
        <p:txBody>
          <a:bodyPr/>
          <a:lstStyle/>
          <a:p>
            <a:r>
              <a:rPr lang="en-US" dirty="0"/>
              <a:t>APAI Online Resources</a:t>
            </a:r>
          </a:p>
        </p:txBody>
      </p:sp>
      <p:sp>
        <p:nvSpPr>
          <p:cNvPr id="7" name="Content Placeholder 6">
            <a:extLst>
              <a:ext uri="{FF2B5EF4-FFF2-40B4-BE49-F238E27FC236}">
                <a16:creationId xmlns:a16="http://schemas.microsoft.com/office/drawing/2014/main" id="{FC712A83-B252-728F-8780-A8B32901056E}"/>
              </a:ext>
            </a:extLst>
          </p:cNvPr>
          <p:cNvSpPr>
            <a:spLocks noGrp="1"/>
          </p:cNvSpPr>
          <p:nvPr>
            <p:ph idx="1"/>
          </p:nvPr>
        </p:nvSpPr>
        <p:spPr>
          <a:xfrm>
            <a:off x="749840" y="2602922"/>
            <a:ext cx="10726882" cy="1652155"/>
          </a:xfrm>
        </p:spPr>
        <p:txBody>
          <a:bodyPr>
            <a:normAutofit lnSpcReduction="10000"/>
          </a:bodyPr>
          <a:lstStyle/>
          <a:p>
            <a:pPr marL="0" indent="0" algn="ctr">
              <a:buNone/>
            </a:pPr>
            <a:r>
              <a:rPr lang="en-US" dirty="0"/>
              <a:t>Liquid Asphalt Binder Changes Resources on </a:t>
            </a:r>
            <a:r>
              <a:rPr lang="en-US" dirty="0">
                <a:hlinkClick r:id="rId2"/>
              </a:rPr>
              <a:t>APAI’s website</a:t>
            </a:r>
            <a:endParaRPr lang="en-US" dirty="0"/>
          </a:p>
          <a:p>
            <a:pPr marL="0" indent="0" algn="ctr">
              <a:buNone/>
            </a:pPr>
            <a:endParaRPr lang="en-US" dirty="0"/>
          </a:p>
          <a:p>
            <a:pPr marL="0" indent="0" algn="ctr">
              <a:buNone/>
            </a:pPr>
            <a:endParaRPr lang="en-US" sz="300" dirty="0"/>
          </a:p>
          <a:p>
            <a:pPr marL="0" indent="0" algn="ctr">
              <a:buNone/>
            </a:pPr>
            <a:r>
              <a:rPr lang="en-US" dirty="0"/>
              <a:t>Local Agency Resources on </a:t>
            </a:r>
            <a:r>
              <a:rPr lang="en-US" dirty="0">
                <a:hlinkClick r:id="rId3"/>
              </a:rPr>
              <a:t>APAI’s website</a:t>
            </a:r>
            <a:endParaRPr lang="en-US" dirty="0"/>
          </a:p>
          <a:p>
            <a:pPr marL="0" indent="0" algn="ctr">
              <a:buNone/>
            </a:pPr>
            <a:endParaRPr lang="en-US" sz="300" dirty="0"/>
          </a:p>
          <a:p>
            <a:pPr marL="457200" lvl="1" indent="0" algn="ctr">
              <a:buNone/>
            </a:pPr>
            <a:endParaRPr lang="en-US" dirty="0"/>
          </a:p>
        </p:txBody>
      </p:sp>
      <p:sp>
        <p:nvSpPr>
          <p:cNvPr id="5" name="Slide Number Placeholder 4">
            <a:extLst>
              <a:ext uri="{FF2B5EF4-FFF2-40B4-BE49-F238E27FC236}">
                <a16:creationId xmlns:a16="http://schemas.microsoft.com/office/drawing/2014/main" id="{CB3D0D62-E0AA-034C-BCAA-AA3544279D60}"/>
              </a:ext>
            </a:extLst>
          </p:cNvPr>
          <p:cNvSpPr>
            <a:spLocks noGrp="1"/>
          </p:cNvSpPr>
          <p:nvPr>
            <p:ph type="sldNum" sz="quarter" idx="12"/>
          </p:nvPr>
        </p:nvSpPr>
        <p:spPr/>
        <p:txBody>
          <a:bodyPr/>
          <a:lstStyle/>
          <a:p>
            <a:fld id="{E53128C0-3212-446F-AC1C-14CF8CDF1D6C}" type="slidenum">
              <a:rPr lang="en-US" smtClean="0"/>
              <a:t>55</a:t>
            </a:fld>
            <a:endParaRPr lang="en-US"/>
          </a:p>
        </p:txBody>
      </p:sp>
    </p:spTree>
    <p:extLst>
      <p:ext uri="{BB962C8B-B14F-4D97-AF65-F5344CB8AC3E}">
        <p14:creationId xmlns:p14="http://schemas.microsoft.com/office/powerpoint/2010/main" val="536216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7">
                                            <p:txEl>
                                              <p:pRg st="0" end="0"/>
                                            </p:txEl>
                                          </p:spTgt>
                                        </p:tgtEl>
                                      </p:cBhvr>
                                    </p:animEffect>
                                    <p:anim calcmode="lin" valueType="num">
                                      <p:cBhvr>
                                        <p:cTn id="7" dur="1000"/>
                                        <p:tgtEl>
                                          <p:spTgt spid="7">
                                            <p:txEl>
                                              <p:pRg st="0" end="0"/>
                                            </p:txEl>
                                          </p:spTgt>
                                        </p:tgtEl>
                                        <p:attrNameLst>
                                          <p:attrName>ppt_x</p:attrName>
                                        </p:attrNameLst>
                                      </p:cBhvr>
                                      <p:tavLst>
                                        <p:tav tm="0">
                                          <p:val>
                                            <p:strVal val="ppt_x"/>
                                          </p:val>
                                        </p:tav>
                                        <p:tav tm="100000">
                                          <p:val>
                                            <p:strVal val="ppt_x"/>
                                          </p:val>
                                        </p:tav>
                                      </p:tavLst>
                                    </p:anim>
                                    <p:anim calcmode="lin" valueType="num">
                                      <p:cBhvr>
                                        <p:cTn id="8" dur="1000"/>
                                        <p:tgtEl>
                                          <p:spTgt spid="7">
                                            <p:txEl>
                                              <p:pRg st="0" end="0"/>
                                            </p:txEl>
                                          </p:spTgt>
                                        </p:tgtEl>
                                        <p:attrNameLst>
                                          <p:attrName>ppt_y</p:attrName>
                                        </p:attrNameLst>
                                      </p:cBhvr>
                                      <p:tavLst>
                                        <p:tav tm="0">
                                          <p:val>
                                            <p:strVal val="ppt_y"/>
                                          </p:val>
                                        </p:tav>
                                        <p:tav tm="100000">
                                          <p:val>
                                            <p:strVal val="ppt_y+.1"/>
                                          </p:val>
                                        </p:tav>
                                      </p:tavLst>
                                    </p:anim>
                                    <p:set>
                                      <p:cBhvr>
                                        <p:cTn id="9" dur="1" fill="hold">
                                          <p:stCondLst>
                                            <p:cond delay="999"/>
                                          </p:stCondLst>
                                        </p:cTn>
                                        <p:tgtEl>
                                          <p:spTgt spid="7">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FAF5278-8925-4087-AC49-3D18FDB4051C}"/>
              </a:ext>
            </a:extLst>
          </p:cNvPr>
          <p:cNvSpPr>
            <a:spLocks noGrp="1"/>
          </p:cNvSpPr>
          <p:nvPr>
            <p:ph type="sldNum" sz="quarter" idx="12"/>
          </p:nvPr>
        </p:nvSpPr>
        <p:spPr/>
        <p:txBody>
          <a:bodyPr/>
          <a:lstStyle/>
          <a:p>
            <a:fld id="{E53128C0-3212-446F-AC1C-14CF8CDF1D6C}" type="slidenum">
              <a:rPr lang="en-US" smtClean="0"/>
              <a:t>56</a:t>
            </a:fld>
            <a:endParaRPr lang="en-US"/>
          </a:p>
        </p:txBody>
      </p:sp>
      <p:pic>
        <p:nvPicPr>
          <p:cNvPr id="5" name="Picture 4">
            <a:extLst>
              <a:ext uri="{FF2B5EF4-FFF2-40B4-BE49-F238E27FC236}">
                <a16:creationId xmlns:a16="http://schemas.microsoft.com/office/drawing/2014/main" id="{6C063593-8F0D-C1FE-E63E-00786670AC5A}"/>
              </a:ext>
            </a:extLst>
          </p:cNvPr>
          <p:cNvPicPr>
            <a:picLocks noChangeAspect="1"/>
          </p:cNvPicPr>
          <p:nvPr/>
        </p:nvPicPr>
        <p:blipFill rotWithShape="1">
          <a:blip r:embed="rId3" cstate="print">
            <a:alphaModFix amt="35000"/>
            <a:extLst>
              <a:ext uri="{28A0092B-C50C-407E-A947-70E740481C1C}">
                <a14:useLocalDpi xmlns:a14="http://schemas.microsoft.com/office/drawing/2010/main" val="0"/>
              </a:ext>
            </a:extLst>
          </a:blip>
          <a:srcRect t="6617" b="9428"/>
          <a:stretch/>
        </p:blipFill>
        <p:spPr>
          <a:xfrm>
            <a:off x="20" y="11"/>
            <a:ext cx="12191980" cy="6857989"/>
          </a:xfrm>
          <a:prstGeom prst="rect">
            <a:avLst/>
          </a:prstGeom>
        </p:spPr>
      </p:pic>
      <p:sp>
        <p:nvSpPr>
          <p:cNvPr id="4" name="Content Placeholder 1">
            <a:extLst>
              <a:ext uri="{FF2B5EF4-FFF2-40B4-BE49-F238E27FC236}">
                <a16:creationId xmlns:a16="http://schemas.microsoft.com/office/drawing/2014/main" id="{FB624C24-AB36-A076-B0E7-6211A2834A04}"/>
              </a:ext>
            </a:extLst>
          </p:cNvPr>
          <p:cNvSpPr txBox="1">
            <a:spLocks/>
          </p:cNvSpPr>
          <p:nvPr/>
        </p:nvSpPr>
        <p:spPr>
          <a:xfrm>
            <a:off x="1524000" y="376804"/>
            <a:ext cx="9144000" cy="1354332"/>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ptos Serif" panose="02020604070405020304" pitchFamily="18" charset="0"/>
                <a:ea typeface="+mn-ea"/>
                <a:cs typeface="Aptos Serif" panose="0202060407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ptos Serif" panose="02020604070405020304" pitchFamily="18" charset="0"/>
                <a:ea typeface="+mn-ea"/>
                <a:cs typeface="Aptos Serif" panose="02020604070405020304"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ptos Serif" panose="02020604070405020304" pitchFamily="18" charset="0"/>
                <a:ea typeface="+mn-ea"/>
                <a:cs typeface="Aptos Serif" panose="02020604070405020304" pitchFamily="18"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ptos Serif" panose="02020604070405020304" pitchFamily="18" charset="0"/>
                <a:ea typeface="+mn-ea"/>
                <a:cs typeface="Aptos Serif" panose="02020604070405020304" pitchFamily="18"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ptos Serif" panose="02020604070405020304" pitchFamily="18" charset="0"/>
                <a:ea typeface="+mn-ea"/>
                <a:cs typeface="Aptos Serif" panose="0202060407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3600" b="1" dirty="0"/>
              <a:t>Visit APAI’s website for resource documents and more information! </a:t>
            </a:r>
          </a:p>
        </p:txBody>
      </p:sp>
      <p:pic>
        <p:nvPicPr>
          <p:cNvPr id="6" name="Picture 5" descr="A qr code with a white background&#10;&#10;Description automatically generated">
            <a:extLst>
              <a:ext uri="{FF2B5EF4-FFF2-40B4-BE49-F238E27FC236}">
                <a16:creationId xmlns:a16="http://schemas.microsoft.com/office/drawing/2014/main" id="{FF7B4ABD-EB2E-DEA1-1F9F-733C6C81A2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91905" y="1995036"/>
            <a:ext cx="2867927" cy="2867927"/>
          </a:xfrm>
          <a:prstGeom prst="rect">
            <a:avLst/>
          </a:prstGeom>
        </p:spPr>
      </p:pic>
      <p:sp>
        <p:nvSpPr>
          <p:cNvPr id="2" name="TextBox 1">
            <a:extLst>
              <a:ext uri="{FF2B5EF4-FFF2-40B4-BE49-F238E27FC236}">
                <a16:creationId xmlns:a16="http://schemas.microsoft.com/office/drawing/2014/main" id="{1E0A82C0-C3A9-5F45-F33B-C20B047C81A0}"/>
              </a:ext>
            </a:extLst>
          </p:cNvPr>
          <p:cNvSpPr txBox="1"/>
          <p:nvPr/>
        </p:nvSpPr>
        <p:spPr>
          <a:xfrm>
            <a:off x="1524000" y="5390763"/>
            <a:ext cx="9144000" cy="923330"/>
          </a:xfrm>
          <a:prstGeom prst="rect">
            <a:avLst/>
          </a:prstGeom>
          <a:noFill/>
        </p:spPr>
        <p:txBody>
          <a:bodyPr wrap="square" rtlCol="0">
            <a:spAutoFit/>
          </a:bodyPr>
          <a:lstStyle/>
          <a:p>
            <a:pPr algn="ctr"/>
            <a:r>
              <a:rPr lang="en-US" b="1" dirty="0"/>
              <a:t>Questions? Contact Elizabeth Pastuszka with APAI</a:t>
            </a:r>
          </a:p>
          <a:p>
            <a:pPr algn="ctr"/>
            <a:r>
              <a:rPr lang="en-US" b="1" dirty="0">
                <a:hlinkClick r:id="rId5"/>
              </a:rPr>
              <a:t>epastuszka@asphaltindiana.org</a:t>
            </a:r>
            <a:endParaRPr lang="en-US" b="1" dirty="0"/>
          </a:p>
          <a:p>
            <a:pPr algn="ctr"/>
            <a:r>
              <a:rPr lang="en-US" b="1" dirty="0"/>
              <a:t>317.586.7280</a:t>
            </a:r>
          </a:p>
        </p:txBody>
      </p:sp>
    </p:spTree>
    <p:extLst>
      <p:ext uri="{BB962C8B-B14F-4D97-AF65-F5344CB8AC3E}">
        <p14:creationId xmlns:p14="http://schemas.microsoft.com/office/powerpoint/2010/main" val="2679768193"/>
      </p:ext>
    </p:extLst>
  </p:cSld>
  <p:clrMapOvr>
    <a:masterClrMapping/>
  </p:clrMapOvr>
</p:sld>
</file>

<file path=ppt/theme/theme1.xml><?xml version="1.0" encoding="utf-8"?>
<a:theme xmlns:a="http://schemas.openxmlformats.org/drawingml/2006/main" name="1_Office Theme">
  <a:themeElements>
    <a:clrScheme name="Office Theme">
      <a:dk1>
        <a:sysClr val="windowText" lastClr="000000"/>
      </a:dk1>
      <a:lt1>
        <a:sysClr val="window" lastClr="FFFFFF"/>
      </a:lt1>
      <a:dk2>
        <a:srgbClr val="0E2841"/>
      </a:dk2>
      <a:lt2>
        <a:srgbClr val="E8E8E8"/>
      </a:lt2>
      <a:accent1>
        <a:srgbClr val="196B24"/>
      </a:accent1>
      <a:accent2>
        <a:srgbClr val="4EA72E"/>
      </a:accent2>
      <a:accent3>
        <a:srgbClr val="156082"/>
      </a:accent3>
      <a:accent4>
        <a:srgbClr val="0F9ED5"/>
      </a:accent4>
      <a:accent5>
        <a:srgbClr val="A02B93"/>
      </a:accent5>
      <a:accent6>
        <a:srgbClr val="E97132"/>
      </a:accent6>
      <a:hlink>
        <a:srgbClr val="467886"/>
      </a:hlink>
      <a:folHlink>
        <a:srgbClr val="96607D"/>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97E0A228-C590-4D20-B05F-A6BF04A0544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38051D7A472FB4882E632108A0C9E6F" ma:contentTypeVersion="14" ma:contentTypeDescription="Create a new document." ma:contentTypeScope="" ma:versionID="30987e254fa771c2ef10be17ad457903">
  <xsd:schema xmlns:xsd="http://www.w3.org/2001/XMLSchema" xmlns:xs="http://www.w3.org/2001/XMLSchema" xmlns:p="http://schemas.microsoft.com/office/2006/metadata/properties" xmlns:ns2="b46f0e69-285f-478a-8961-518726e0f815" xmlns:ns3="4763b884-f534-49ec-b00b-5673f2774fde" targetNamespace="http://schemas.microsoft.com/office/2006/metadata/properties" ma:root="true" ma:fieldsID="7938fdfc3d20ed1d63eaddb013869257" ns2:_="" ns3:_="">
    <xsd:import namespace="b46f0e69-285f-478a-8961-518726e0f815"/>
    <xsd:import namespace="4763b884-f534-49ec-b00b-5673f2774fde"/>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46f0e69-285f-478a-8961-518726e0f81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f81ae429-775d-4e75-b450-a4f2146ea78f"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763b884-f534-49ec-b00b-5673f2774fde"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5bb80919-ade3-48ac-bd05-3b204b65c6d7}" ma:internalName="TaxCatchAll" ma:showField="CatchAllData" ma:web="4763b884-f534-49ec-b00b-5673f2774fd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763b884-f534-49ec-b00b-5673f2774fde" xsi:nil="true"/>
    <lcf76f155ced4ddcb4097134ff3c332f xmlns="b46f0e69-285f-478a-8961-518726e0f815">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A801660-3D0D-444F-8DC4-8E487C68B7C4}">
  <ds:schemaRefs>
    <ds:schemaRef ds:uri="http://schemas.microsoft.com/sharepoint/v3/contenttype/forms"/>
  </ds:schemaRefs>
</ds:datastoreItem>
</file>

<file path=customXml/itemProps2.xml><?xml version="1.0" encoding="utf-8"?>
<ds:datastoreItem xmlns:ds="http://schemas.openxmlformats.org/officeDocument/2006/customXml" ds:itemID="{31A7CA4B-9BD7-4956-97C0-E116E50F7C4A}"/>
</file>

<file path=customXml/itemProps3.xml><?xml version="1.0" encoding="utf-8"?>
<ds:datastoreItem xmlns:ds="http://schemas.openxmlformats.org/officeDocument/2006/customXml" ds:itemID="{EFFFF811-3F1C-4A9E-904D-65B8FA03D001}">
  <ds:schemaRefs>
    <ds:schemaRef ds:uri="http://schemas.microsoft.com/office/2006/metadata/properties"/>
    <ds:schemaRef ds:uri="http://schemas.microsoft.com/office/infopath/2007/PartnerControls"/>
    <ds:schemaRef ds:uri="4763b884-f534-49ec-b00b-5673f2774fde"/>
    <ds:schemaRef ds:uri="b46f0e69-285f-478a-8961-518726e0f815"/>
  </ds:schemaRefs>
</ds:datastoreItem>
</file>

<file path=docProps/app.xml><?xml version="1.0" encoding="utf-8"?>
<Properties xmlns="http://schemas.openxmlformats.org/officeDocument/2006/extended-properties" xmlns:vt="http://schemas.openxmlformats.org/officeDocument/2006/docPropsVTypes">
  <Template>Office Theme</Template>
  <TotalTime>4645</TotalTime>
  <Words>3155</Words>
  <Application>Microsoft Office PowerPoint</Application>
  <PresentationFormat>Widescreen</PresentationFormat>
  <Paragraphs>531</Paragraphs>
  <Slides>56</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56</vt:i4>
      </vt:variant>
    </vt:vector>
  </HeadingPairs>
  <TitlesOfParts>
    <vt:vector size="64" baseType="lpstr">
      <vt:lpstr>Aptos</vt:lpstr>
      <vt:lpstr>Aptos Display</vt:lpstr>
      <vt:lpstr>Aptos Serif</vt:lpstr>
      <vt:lpstr>Arial</vt:lpstr>
      <vt:lpstr>Calibri</vt:lpstr>
      <vt:lpstr>Tahoma-Bold</vt:lpstr>
      <vt:lpstr>Times New Roman</vt:lpstr>
      <vt:lpstr>1_Office Theme</vt:lpstr>
      <vt:lpstr>PowerPoint Presentation</vt:lpstr>
      <vt:lpstr>Introduction </vt:lpstr>
      <vt:lpstr>Outline</vt:lpstr>
      <vt:lpstr>Asphalt Mixtures</vt:lpstr>
      <vt:lpstr>Asphalt Pavements are…</vt:lpstr>
      <vt:lpstr>Recent Changes in asphalt pavement…</vt:lpstr>
      <vt:lpstr>What is Asphalt?</vt:lpstr>
      <vt:lpstr>Liquid Asphalt Binder</vt:lpstr>
      <vt:lpstr>Asphalt Binder</vt:lpstr>
      <vt:lpstr>Asphalt Binder</vt:lpstr>
      <vt:lpstr>Asphalt Binder Nomenclature</vt:lpstr>
      <vt:lpstr>Asphalt Binder Changes in Indiana</vt:lpstr>
      <vt:lpstr>Why were these changes made?</vt:lpstr>
      <vt:lpstr>PowerPoint Presentation</vt:lpstr>
      <vt:lpstr>Materials</vt:lpstr>
      <vt:lpstr>Asphalt Binder</vt:lpstr>
      <vt:lpstr>Asphalt Binder</vt:lpstr>
      <vt:lpstr>Materials </vt:lpstr>
      <vt:lpstr>Materials</vt:lpstr>
      <vt:lpstr>Asphalt Binder “Bumping”</vt:lpstr>
      <vt:lpstr>Asphalt Binder Changes in Indiana</vt:lpstr>
      <vt:lpstr>Asphalt Binder Changes in Indiana</vt:lpstr>
      <vt:lpstr>Asphalt Binder Changes in Indiana</vt:lpstr>
      <vt:lpstr>INDOT Contract Pay Item Changes</vt:lpstr>
      <vt:lpstr>INDOT Contract Pay Item Changes</vt:lpstr>
      <vt:lpstr>What is Asphalt?</vt:lpstr>
      <vt:lpstr>Materials</vt:lpstr>
      <vt:lpstr>Aggregates</vt:lpstr>
      <vt:lpstr>Aggregates</vt:lpstr>
      <vt:lpstr>Recycled Materials</vt:lpstr>
      <vt:lpstr>Recycled Materials - Nationally</vt:lpstr>
      <vt:lpstr>Recycled Materials - Nationally</vt:lpstr>
      <vt:lpstr>Recycled Materials</vt:lpstr>
      <vt:lpstr>Recycled Materials – INDOT specifications</vt:lpstr>
      <vt:lpstr>APAI’s Resources</vt:lpstr>
      <vt:lpstr>Liquid Asphalt Binder Changes</vt:lpstr>
      <vt:lpstr>Local Guidance Documents </vt:lpstr>
      <vt:lpstr>APAI Local Guidance Resources</vt:lpstr>
      <vt:lpstr>APAI Local Guidance Resources</vt:lpstr>
      <vt:lpstr>APAI Local Guidance Resources</vt:lpstr>
      <vt:lpstr>APAI Local Guidance Resources</vt:lpstr>
      <vt:lpstr>APAI Local Guidance Resources</vt:lpstr>
      <vt:lpstr>Guidance Specification for Local Governments</vt:lpstr>
      <vt:lpstr>Design Best Practices</vt:lpstr>
      <vt:lpstr>Guidance Specification for Local Governments</vt:lpstr>
      <vt:lpstr>Asphalt Overlay Surface Preparation</vt:lpstr>
      <vt:lpstr>Construction Best Practices</vt:lpstr>
      <vt:lpstr>Construction Best Practices</vt:lpstr>
      <vt:lpstr>Construction Best Practices</vt:lpstr>
      <vt:lpstr>Construction Best Practices</vt:lpstr>
      <vt:lpstr>Construction Best Practices</vt:lpstr>
      <vt:lpstr>Construction Best Practices</vt:lpstr>
      <vt:lpstr>Construction Best Practices  </vt:lpstr>
      <vt:lpstr>Quality Assurance</vt:lpstr>
      <vt:lpstr>APAI Online Resources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Elizabeth Pastuszka</dc:creator>
  <cp:lastModifiedBy>Elizabeth Pastuszka</cp:lastModifiedBy>
  <cp:revision>5</cp:revision>
  <dcterms:created xsi:type="dcterms:W3CDTF">2024-04-11T16:24:32Z</dcterms:created>
  <dcterms:modified xsi:type="dcterms:W3CDTF">2025-01-17T15:26:30Z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0x010100238051D7A472FB4882E632108A0C9E6F</vt:lpwstr>
  </property>
  <property fmtid="{D5CDD505-2E9C-101B-9397-08002B2CF9AE}" pid="3" name="MediaServiceImageTags">
    <vt:lpwstr/>
  </property>
</Properties>
</file>